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notesMasterIdLst>
    <p:notesMasterId r:id="rId26"/>
  </p:notesMasterIdLst>
  <p:sldIdLst>
    <p:sldId id="261" r:id="rId5"/>
    <p:sldId id="262" r:id="rId6"/>
    <p:sldId id="343" r:id="rId7"/>
    <p:sldId id="344" r:id="rId8"/>
    <p:sldId id="346" r:id="rId9"/>
    <p:sldId id="345" r:id="rId10"/>
    <p:sldId id="357" r:id="rId11"/>
    <p:sldId id="347" r:id="rId12"/>
    <p:sldId id="349" r:id="rId13"/>
    <p:sldId id="350" r:id="rId14"/>
    <p:sldId id="354" r:id="rId15"/>
    <p:sldId id="355" r:id="rId16"/>
    <p:sldId id="356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4" userDrawn="1">
          <p15:clr>
            <a:srgbClr val="A4A3A4"/>
          </p15:clr>
        </p15:guide>
        <p15:guide id="2" pos="35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Erez" initials="ME" lastIdx="7" clrIdx="0">
    <p:extLst>
      <p:ext uri="{19B8F6BF-5375-455C-9EA6-DF929625EA0E}">
        <p15:presenceInfo xmlns:p15="http://schemas.microsoft.com/office/powerpoint/2012/main" userId="Miriam E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1C54"/>
    <a:srgbClr val="FCE300"/>
    <a:srgbClr val="2D486D"/>
    <a:srgbClr val="415680"/>
    <a:srgbClr val="00C3B4"/>
    <a:srgbClr val="072153"/>
    <a:srgbClr val="00EAD9"/>
    <a:srgbClr val="1DFFEF"/>
    <a:srgbClr val="0E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6" autoAdjust="0"/>
  </p:normalViewPr>
  <p:slideViewPr>
    <p:cSldViewPr snapToGrid="0">
      <p:cViewPr varScale="1">
        <p:scale>
          <a:sx n="37" d="100"/>
          <a:sy n="37" d="100"/>
        </p:scale>
        <p:origin x="381" y="55"/>
      </p:cViewPr>
      <p:guideLst>
        <p:guide orient="horz" pos="2914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commentAuthors" Target="commentAuthors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AF064-9F05-48F9-B846-C89BB2ADE5D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968ED-E8F5-4095-ACFE-C3A0883D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68ED-E8F5-4095-ACFE-C3A0883D6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68ED-E8F5-4095-ACFE-C3A0883D67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8417" y="2221215"/>
            <a:ext cx="16857288" cy="13305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18417" y="7090518"/>
            <a:ext cx="16857288" cy="13305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18417" y="2448511"/>
            <a:ext cx="16857288" cy="452374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5911153" y="6709956"/>
            <a:ext cx="1782366" cy="178248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979" y="2361842"/>
            <a:ext cx="16435102" cy="500627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583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135" y="7237984"/>
            <a:ext cx="13012379" cy="1764259"/>
          </a:xfrm>
        </p:spPr>
        <p:txBody>
          <a:bodyPr>
            <a:normAutofit/>
          </a:bodyPr>
          <a:lstStyle>
            <a:lvl1pPr marL="0" indent="0" algn="l">
              <a:buNone/>
              <a:defRPr sz="3628">
                <a:solidFill>
                  <a:schemeClr val="tx1"/>
                </a:solidFill>
              </a:defRPr>
            </a:lvl1pPr>
            <a:lvl2pPr marL="753923" indent="0" algn="ctr">
              <a:buNone/>
              <a:defRPr sz="3628"/>
            </a:lvl2pPr>
            <a:lvl3pPr marL="1507846" indent="0" algn="ctr">
              <a:buNone/>
              <a:defRPr sz="3628"/>
            </a:lvl3pPr>
            <a:lvl4pPr marL="2261768" indent="0" algn="ctr">
              <a:buNone/>
              <a:defRPr sz="3298"/>
            </a:lvl4pPr>
            <a:lvl5pPr marL="3015691" indent="0" algn="ctr">
              <a:buNone/>
              <a:defRPr sz="3298"/>
            </a:lvl5pPr>
            <a:lvl6pPr marL="3769614" indent="0" algn="ctr">
              <a:buNone/>
              <a:defRPr sz="3298"/>
            </a:lvl6pPr>
            <a:lvl7pPr marL="4523537" indent="0" algn="ctr">
              <a:buNone/>
              <a:defRPr sz="3298"/>
            </a:lvl7pPr>
            <a:lvl8pPr marL="5277460" indent="0" algn="ctr">
              <a:buNone/>
              <a:defRPr sz="3298"/>
            </a:lvl8pPr>
            <a:lvl9pPr marL="6031382" indent="0" algn="ctr">
              <a:buNone/>
              <a:defRPr sz="3298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8017" y="7073430"/>
            <a:ext cx="1968639" cy="1055539"/>
          </a:xfrm>
        </p:spPr>
        <p:txBody>
          <a:bodyPr/>
          <a:lstStyle>
            <a:lvl1pPr>
              <a:defRPr sz="4617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1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5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7" y="879616"/>
            <a:ext cx="4209296" cy="929879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9109" y="879616"/>
            <a:ext cx="12376587" cy="929879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>
            <a:extLst>
              <a:ext uri="{FF2B5EF4-FFF2-40B4-BE49-F238E27FC236}">
                <a16:creationId xmlns:a16="http://schemas.microsoft.com/office/drawing/2014/main" id="{ABC2FDCA-E219-43C5-925D-B47BB8E31C5B}"/>
              </a:ext>
            </a:extLst>
          </p:cNvPr>
          <p:cNvSpPr/>
          <p:nvPr userDrawn="1"/>
        </p:nvSpPr>
        <p:spPr>
          <a:xfrm>
            <a:off x="18735701" y="0"/>
            <a:ext cx="1368425" cy="11308715"/>
          </a:xfrm>
          <a:custGeom>
            <a:avLst/>
            <a:gdLst/>
            <a:ahLst/>
            <a:cxnLst/>
            <a:rect l="l" t="t" r="r" b="b"/>
            <a:pathLst>
              <a:path w="1368425" h="11308715">
                <a:moveTo>
                  <a:pt x="0" y="0"/>
                </a:moveTo>
                <a:lnTo>
                  <a:pt x="1368398" y="0"/>
                </a:lnTo>
                <a:lnTo>
                  <a:pt x="1368398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FCE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C1407F4-BE9A-4F07-8194-70F2251B4B3B}"/>
              </a:ext>
            </a:extLst>
          </p:cNvPr>
          <p:cNvSpPr txBox="1"/>
          <p:nvPr userDrawn="1"/>
        </p:nvSpPr>
        <p:spPr>
          <a:xfrm>
            <a:off x="18988840" y="1850862"/>
            <a:ext cx="890905" cy="11374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/>
            <a:r>
              <a:rPr lang="he-IL" b="1">
                <a:latin typeface="SimplerPro" panose="00000500000000000000" pitchFamily="2" charset="-79"/>
                <a:ea typeface="SimHei" panose="020B0503020204020204" pitchFamily="49" charset="-122"/>
                <a:cs typeface="SimplerPro" panose="00000500000000000000" pitchFamily="2" charset="-79"/>
              </a:rPr>
              <a:t>הפקולטה להנדסת תעשייה וניהול</a:t>
            </a:r>
            <a:endParaRPr sz="1800" b="1">
              <a:latin typeface="SimplerPro" panose="00000500000000000000" pitchFamily="2" charset="-79"/>
              <a:ea typeface="SimHei" panose="020B0503020204020204" pitchFamily="49" charset="-122"/>
              <a:cs typeface="SimplerPro" panose="00000500000000000000" pitchFamily="2" charset="-79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B90C3827-A626-433F-AABF-5BDF42E91952}"/>
              </a:ext>
            </a:extLst>
          </p:cNvPr>
          <p:cNvSpPr txBox="1"/>
          <p:nvPr userDrawn="1"/>
        </p:nvSpPr>
        <p:spPr>
          <a:xfrm>
            <a:off x="19160913" y="10290650"/>
            <a:ext cx="546758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5"/>
              </a:spcBef>
            </a:pPr>
            <a:fld id="{13E10D8D-34EE-4A04-8791-3B8AADCF9329}" type="slidenum">
              <a:rPr lang="en-US" sz="1950" spc="15" smtClean="0">
                <a:solidFill>
                  <a:srgbClr val="072153"/>
                </a:solidFill>
                <a:latin typeface="SimplerPro"/>
                <a:cs typeface="SimplerPro"/>
              </a:rPr>
              <a:pPr marL="12700" algn="ctr" rtl="1">
                <a:lnSpc>
                  <a:spcPct val="100000"/>
                </a:lnSpc>
                <a:spcBef>
                  <a:spcPts val="125"/>
                </a:spcBef>
              </a:pPr>
              <a:t>‹#›</a:t>
            </a:fld>
            <a:endParaRPr sz="1950">
              <a:latin typeface="SimplerPro"/>
              <a:cs typeface="SimplerPr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BA5FF0-9EE9-4243-9D63-AD346D2B8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160" y="777876"/>
            <a:ext cx="732264" cy="732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90F86C-73A1-48DD-BF0C-6D1756CCA9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496" y="8847619"/>
            <a:ext cx="951592" cy="9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1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BB22C48C-4C5F-4862-87C0-B1085D49F1B4}"/>
              </a:ext>
            </a:extLst>
          </p:cNvPr>
          <p:cNvSpPr txBox="1">
            <a:spLocks/>
          </p:cNvSpPr>
          <p:nvPr userDrawn="1"/>
        </p:nvSpPr>
        <p:spPr>
          <a:xfrm>
            <a:off x="15901568" y="625475"/>
            <a:ext cx="172402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 rtl="1">
              <a:spcBef>
                <a:spcPts val="120"/>
              </a:spcBef>
            </a:pPr>
            <a:r>
              <a:rPr lang="he-IL" sz="5750" kern="0" spc="5">
                <a:solidFill>
                  <a:srgbClr val="FFFFFF"/>
                </a:solidFill>
                <a:latin typeface="SimplerPro"/>
                <a:cs typeface="SimplerPro"/>
              </a:rPr>
              <a:t>פרק 1</a:t>
            </a:r>
            <a:endParaRPr lang="he-IL" sz="5750" kern="0">
              <a:solidFill>
                <a:sysClr val="windowText" lastClr="000000"/>
              </a:solidFill>
              <a:latin typeface="SimplerPro"/>
              <a:cs typeface="SimplerPro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D92FD4-7460-4C33-A0D8-9F51950A916E}"/>
              </a:ext>
            </a:extLst>
          </p:cNvPr>
          <p:cNvSpPr txBox="1"/>
          <p:nvPr userDrawn="1"/>
        </p:nvSpPr>
        <p:spPr>
          <a:xfrm>
            <a:off x="13679823" y="1997075"/>
            <a:ext cx="3916027" cy="2367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9900" b="1" spc="-5">
                <a:solidFill>
                  <a:srgbClr val="FFFFFF"/>
                </a:solidFill>
                <a:latin typeface="SimplerPro"/>
                <a:cs typeface="SimplerPro"/>
              </a:rPr>
              <a:t>שם הפרק</a:t>
            </a:r>
            <a:endParaRPr sz="9900">
              <a:latin typeface="SimplerPro"/>
              <a:cs typeface="SimplerPro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259A27B7-5078-4742-96EB-1E6FE02E0135}"/>
              </a:ext>
            </a:extLst>
          </p:cNvPr>
          <p:cNvSpPr txBox="1"/>
          <p:nvPr userDrawn="1"/>
        </p:nvSpPr>
        <p:spPr>
          <a:xfrm>
            <a:off x="3768219" y="5502275"/>
            <a:ext cx="11436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95"/>
              </a:spcBef>
            </a:pPr>
            <a:r>
              <a:rPr lang="he-IL" sz="3300" b="1" spc="-5">
                <a:solidFill>
                  <a:srgbClr val="FFFFFF"/>
                </a:solidFill>
                <a:latin typeface="SimplerPro"/>
                <a:cs typeface="SimplerPro"/>
              </a:rPr>
              <a:t>תמונה</a:t>
            </a:r>
            <a:endParaRPr sz="3300">
              <a:latin typeface="SimplerPro"/>
              <a:cs typeface="Simpler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/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972B-389A-4330-A735-D3813E83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094C752-739A-4953-84C4-4EA68D5FC3AC}"/>
              </a:ext>
            </a:extLst>
          </p:cNvPr>
          <p:cNvSpPr txBox="1"/>
          <p:nvPr userDrawn="1"/>
        </p:nvSpPr>
        <p:spPr>
          <a:xfrm>
            <a:off x="3780919" y="583583"/>
            <a:ext cx="16122650" cy="1005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82825" algn="r">
              <a:lnSpc>
                <a:spcPts val="6505"/>
              </a:lnSpc>
            </a:pPr>
            <a:r>
              <a:rPr sz="5750" spc="5">
                <a:solidFill>
                  <a:srgbClr val="FFFFFF"/>
                </a:solidFill>
                <a:latin typeface="SimplerPro"/>
                <a:cs typeface="SimplerPro"/>
              </a:rPr>
              <a:t>1</a:t>
            </a:r>
            <a:r>
              <a:rPr sz="5750" spc="-100">
                <a:solidFill>
                  <a:srgbClr val="FFFFFF"/>
                </a:solidFill>
                <a:latin typeface="SimplerPro"/>
                <a:cs typeface="SimplerPro"/>
              </a:rPr>
              <a:t> </a:t>
            </a:r>
            <a:r>
              <a:rPr sz="5750" spc="65">
                <a:solidFill>
                  <a:srgbClr val="FFFFFF"/>
                </a:solidFill>
                <a:latin typeface="SimplerPro"/>
                <a:cs typeface="SimplerPro"/>
              </a:rPr>
              <a:t>קרפ</a:t>
            </a:r>
            <a:endParaRPr sz="5750">
              <a:latin typeface="SimplerPro"/>
              <a:cs typeface="SimplerPro"/>
            </a:endParaRPr>
          </a:p>
          <a:p>
            <a:pPr marR="64135" algn="r">
              <a:lnSpc>
                <a:spcPts val="4775"/>
              </a:lnSpc>
            </a:pPr>
            <a:r>
              <a:rPr sz="14850" b="1" spc="-7" baseline="-7014">
                <a:solidFill>
                  <a:srgbClr val="FFFFFF"/>
                </a:solidFill>
                <a:latin typeface="SimplerPro"/>
                <a:cs typeface="SimplerPro"/>
              </a:rPr>
              <a:t>םש</a:t>
            </a:r>
            <a:r>
              <a:rPr sz="14850" b="1" spc="937" baseline="-7014">
                <a:solidFill>
                  <a:srgbClr val="FFFFFF"/>
                </a:solidFill>
                <a:latin typeface="SimplerPro"/>
                <a:cs typeface="SimplerPro"/>
              </a:rPr>
              <a:t> </a:t>
            </a:r>
            <a:r>
              <a:rPr sz="1800" spc="5">
                <a:solidFill>
                  <a:srgbClr val="102D63"/>
                </a:solidFill>
                <a:latin typeface="SimplerPro"/>
                <a:cs typeface="SimplerPro"/>
              </a:rPr>
              <a:t>היישעת</a:t>
            </a:r>
            <a:endParaRPr sz="1800">
              <a:latin typeface="SimplerPro"/>
              <a:cs typeface="SimplerPro"/>
            </a:endParaRPr>
          </a:p>
          <a:p>
            <a:pPr algn="r">
              <a:lnSpc>
                <a:spcPts val="940"/>
              </a:lnSpc>
            </a:pPr>
            <a:r>
              <a:rPr sz="1800" spc="5">
                <a:solidFill>
                  <a:srgbClr val="102D63"/>
                </a:solidFill>
                <a:latin typeface="SimplerPro"/>
                <a:cs typeface="SimplerPro"/>
              </a:rPr>
              <a:t>ה</a:t>
            </a:r>
            <a:r>
              <a:rPr sz="1800" spc="10">
                <a:solidFill>
                  <a:srgbClr val="102D63"/>
                </a:solidFill>
                <a:latin typeface="SimplerPro"/>
                <a:cs typeface="SimplerPro"/>
              </a:rPr>
              <a:t>ט</a:t>
            </a:r>
            <a:r>
              <a:rPr sz="1800" spc="30">
                <a:solidFill>
                  <a:srgbClr val="102D63"/>
                </a:solidFill>
                <a:latin typeface="SimplerPro"/>
                <a:cs typeface="SimplerPro"/>
              </a:rPr>
              <a:t>ל</a:t>
            </a:r>
            <a:r>
              <a:rPr sz="1800" spc="5">
                <a:solidFill>
                  <a:srgbClr val="102D63"/>
                </a:solidFill>
                <a:latin typeface="SimplerPro"/>
                <a:cs typeface="SimplerPro"/>
              </a:rPr>
              <a:t>וקפה</a:t>
            </a:r>
            <a:endParaRPr sz="1800">
              <a:latin typeface="SimplerPro"/>
              <a:cs typeface="SimplerPro"/>
            </a:endParaRPr>
          </a:p>
          <a:p>
            <a:pPr marR="55244" algn="r">
              <a:lnSpc>
                <a:spcPts val="894"/>
              </a:lnSpc>
            </a:pPr>
            <a:r>
              <a:rPr sz="1800" spc="5">
                <a:solidFill>
                  <a:srgbClr val="102D63"/>
                </a:solidFill>
                <a:latin typeface="SimplerPro"/>
                <a:cs typeface="SimplerPro"/>
              </a:rPr>
              <a:t>תס</a:t>
            </a:r>
            <a:r>
              <a:rPr sz="1800" spc="-15">
                <a:solidFill>
                  <a:srgbClr val="102D63"/>
                </a:solidFill>
                <a:latin typeface="SimplerPro"/>
                <a:cs typeface="SimplerPro"/>
              </a:rPr>
              <a:t>ד</a:t>
            </a:r>
            <a:r>
              <a:rPr sz="1800" spc="5">
                <a:solidFill>
                  <a:srgbClr val="102D63"/>
                </a:solidFill>
                <a:latin typeface="SimplerPro"/>
                <a:cs typeface="SimplerPro"/>
              </a:rPr>
              <a:t>נהל</a:t>
            </a:r>
            <a:endParaRPr sz="1800">
              <a:latin typeface="SimplerPro"/>
              <a:cs typeface="SimplerPro"/>
            </a:endParaRPr>
          </a:p>
          <a:p>
            <a:pPr marR="159385" algn="r">
              <a:lnSpc>
                <a:spcPts val="7959"/>
              </a:lnSpc>
            </a:pPr>
            <a:r>
              <a:rPr sz="14850" b="1" spc="30" baseline="-41526">
                <a:solidFill>
                  <a:srgbClr val="FFFFFF"/>
                </a:solidFill>
                <a:latin typeface="SimplerPro"/>
                <a:cs typeface="SimplerPro"/>
              </a:rPr>
              <a:t>קרפה</a:t>
            </a:r>
            <a:r>
              <a:rPr sz="14850" b="1" spc="1942" baseline="-41526">
                <a:solidFill>
                  <a:srgbClr val="FFFFFF"/>
                </a:solidFill>
                <a:latin typeface="SimplerPro"/>
                <a:cs typeface="SimplerPro"/>
              </a:rPr>
              <a:t> </a:t>
            </a:r>
            <a:r>
              <a:rPr sz="1800" spc="5">
                <a:solidFill>
                  <a:srgbClr val="102D63"/>
                </a:solidFill>
                <a:latin typeface="SimplerPro"/>
                <a:cs typeface="SimplerPro"/>
              </a:rPr>
              <a:t>לוהינו</a:t>
            </a:r>
            <a:endParaRPr sz="1800">
              <a:latin typeface="SimplerPro"/>
              <a:cs typeface="Simpler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3300" b="1" spc="-20">
                <a:solidFill>
                  <a:srgbClr val="FFFFFF"/>
                </a:solidFill>
                <a:latin typeface="SimplerPro"/>
                <a:cs typeface="SimplerPro"/>
              </a:rPr>
              <a:t>הנומת</a:t>
            </a:r>
            <a:endParaRPr sz="3300">
              <a:latin typeface="SimplerPro"/>
              <a:cs typeface="SimplerPro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/>
              <a:cs typeface="Times New Roman"/>
            </a:endParaRPr>
          </a:p>
          <a:p>
            <a:pPr marR="336550" algn="r">
              <a:lnSpc>
                <a:spcPct val="100000"/>
              </a:lnSpc>
              <a:spcBef>
                <a:spcPts val="2940"/>
              </a:spcBef>
            </a:pPr>
            <a:r>
              <a:rPr sz="1950" spc="15">
                <a:solidFill>
                  <a:srgbClr val="072153"/>
                </a:solidFill>
                <a:latin typeface="SimplerPro"/>
                <a:cs typeface="SimplerPro"/>
              </a:rPr>
              <a:t>X</a:t>
            </a:r>
            <a:endParaRPr sz="1950">
              <a:latin typeface="SimplerPro"/>
              <a:cs typeface="SimplerPro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BD5A251-E978-4D7F-AEBE-0829F1A80E48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E2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E27E0-9F71-40BB-BEAB-C0A672ED9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2840" r="17880" b="3523"/>
          <a:stretch/>
        </p:blipFill>
        <p:spPr>
          <a:xfrm>
            <a:off x="8858336" y="0"/>
            <a:ext cx="1134603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0128"/>
            <a:ext cx="20104100" cy="319922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504" y="2020604"/>
            <a:ext cx="15304246" cy="580546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13192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271" y="8278444"/>
            <a:ext cx="14927294" cy="1759232"/>
          </a:xfrm>
        </p:spPr>
        <p:txBody>
          <a:bodyPr anchor="t">
            <a:normAutofit/>
          </a:bodyPr>
          <a:lstStyle>
            <a:lvl1pPr marL="0" indent="0">
              <a:buNone/>
              <a:defRPr sz="329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70600" y="10344286"/>
            <a:ext cx="4360355" cy="6021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9194" y="10344286"/>
            <a:ext cx="10434028" cy="602118"/>
          </a:xfrm>
        </p:spPr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79773" y="3835496"/>
            <a:ext cx="1782366" cy="178248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1229" y="4132799"/>
            <a:ext cx="1959454" cy="1187881"/>
          </a:xfrm>
        </p:spPr>
        <p:txBody>
          <a:bodyPr/>
          <a:lstStyle>
            <a:lvl1pPr>
              <a:defRPr sz="4617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4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4135" y="3618992"/>
            <a:ext cx="7840599" cy="6559423"/>
          </a:xfrm>
        </p:spPr>
        <p:txBody>
          <a:bodyPr/>
          <a:lstStyle>
            <a:lvl1pPr>
              <a:defRPr sz="3298"/>
            </a:lvl1pPr>
            <a:lvl2pPr>
              <a:defRPr sz="2968"/>
            </a:lvl2pPr>
            <a:lvl3pPr>
              <a:defRPr sz="263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4340" y="3618992"/>
            <a:ext cx="7840599" cy="6559423"/>
          </a:xfrm>
        </p:spPr>
        <p:txBody>
          <a:bodyPr/>
          <a:lstStyle>
            <a:lvl1pPr>
              <a:defRPr sz="3298"/>
            </a:lvl1pPr>
            <a:lvl2pPr>
              <a:defRPr sz="2968"/>
            </a:lvl2pPr>
            <a:lvl3pPr>
              <a:defRPr sz="263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2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9109" y="3377726"/>
            <a:ext cx="7840599" cy="1055539"/>
          </a:xfrm>
        </p:spPr>
        <p:txBody>
          <a:bodyPr anchor="ctr">
            <a:normAutofit/>
          </a:bodyPr>
          <a:lstStyle>
            <a:lvl1pPr marL="0" indent="0">
              <a:buNone/>
              <a:defRPr sz="3298" b="1">
                <a:solidFill>
                  <a:schemeClr val="accent1">
                    <a:lumMod val="75000"/>
                  </a:schemeClr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135" y="4523740"/>
            <a:ext cx="7840599" cy="5428488"/>
          </a:xfrm>
        </p:spPr>
        <p:txBody>
          <a:bodyPr/>
          <a:lstStyle>
            <a:lvl1pPr>
              <a:defRPr sz="3298"/>
            </a:lvl1pPr>
            <a:lvl2pPr>
              <a:defRPr sz="2968"/>
            </a:lvl2pPr>
            <a:lvl3pPr>
              <a:defRPr sz="263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94340" y="3377726"/>
            <a:ext cx="7840599" cy="1055539"/>
          </a:xfrm>
        </p:spPr>
        <p:txBody>
          <a:bodyPr anchor="ctr">
            <a:normAutofit/>
          </a:bodyPr>
          <a:lstStyle>
            <a:lvl1pPr marL="0" indent="0">
              <a:buNone/>
              <a:defRPr sz="3298" b="1">
                <a:solidFill>
                  <a:schemeClr val="accent1">
                    <a:lumMod val="75000"/>
                  </a:schemeClr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94340" y="4523740"/>
            <a:ext cx="7840599" cy="5428488"/>
          </a:xfrm>
        </p:spPr>
        <p:txBody>
          <a:bodyPr/>
          <a:lstStyle>
            <a:lvl1pPr>
              <a:defRPr sz="3298"/>
            </a:lvl1pPr>
            <a:lvl2pPr>
              <a:defRPr sz="2968"/>
            </a:lvl2pPr>
            <a:lvl3pPr>
              <a:defRPr sz="263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0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7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692522" y="1"/>
            <a:ext cx="6411577" cy="11309348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8000" y="1130935"/>
            <a:ext cx="5277326" cy="2865035"/>
          </a:xfrm>
        </p:spPr>
        <p:txBody>
          <a:bodyPr anchor="b">
            <a:normAutofit/>
          </a:bodyPr>
          <a:lstStyle>
            <a:lvl1pPr>
              <a:defRPr sz="5277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157" y="1130935"/>
            <a:ext cx="11067307" cy="8278444"/>
          </a:xfrm>
        </p:spPr>
        <p:txBody>
          <a:bodyPr/>
          <a:lstStyle>
            <a:lvl1pPr>
              <a:defRPr sz="3298"/>
            </a:lvl1pPr>
            <a:lvl2pPr>
              <a:defRPr sz="2968"/>
            </a:lvl2pPr>
            <a:lvl3pPr>
              <a:defRPr sz="263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98000" y="3995970"/>
            <a:ext cx="5277326" cy="5428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649"/>
              </a:spcBef>
              <a:buNone/>
              <a:defRPr sz="2309">
                <a:solidFill>
                  <a:schemeClr val="accent1">
                    <a:lumMod val="75000"/>
                  </a:schemeClr>
                </a:solidFill>
              </a:defRPr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800969" y="10273205"/>
            <a:ext cx="753904" cy="753957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692522" y="1"/>
            <a:ext cx="6411577" cy="11309348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8000" y="1130935"/>
            <a:ext cx="5277326" cy="2865035"/>
          </a:xfrm>
        </p:spPr>
        <p:txBody>
          <a:bodyPr anchor="b">
            <a:normAutofit/>
          </a:bodyPr>
          <a:lstStyle>
            <a:lvl1pPr>
              <a:defRPr sz="5277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692521" cy="1130935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98000" y="3995970"/>
            <a:ext cx="5277326" cy="5428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649"/>
              </a:spcBef>
              <a:buNone/>
              <a:defRPr sz="2309">
                <a:solidFill>
                  <a:schemeClr val="accent1">
                    <a:lumMod val="75000"/>
                  </a:schemeClr>
                </a:solidFill>
              </a:defRPr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800969" y="10273205"/>
            <a:ext cx="753904" cy="753957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microsoft.com/office/2007/relationships/hdphoto" Target="../media/hdphoto1.wdp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135" y="799194"/>
            <a:ext cx="16585883" cy="265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135" y="3498359"/>
            <a:ext cx="16585883" cy="668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33003" y="10344286"/>
            <a:ext cx="5397951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14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4291" y="10344286"/>
            <a:ext cx="1043402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14">
                <a:solidFill>
                  <a:schemeClr val="tx2"/>
                </a:solidFill>
              </a:defRPr>
            </a:lvl1pPr>
          </a:lstStyle>
          <a:p>
            <a:r>
              <a:rPr lang="he-IL"/>
              <a:t>טכניון 21-03-22 </a:t>
            </a:r>
            <a:r>
              <a:rPr lang="en-US"/>
              <a:t>MBA </a:t>
            </a:r>
            <a:r>
              <a:rPr lang="he-IL"/>
              <a:t>ערב מידע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8800969" y="10273205"/>
            <a:ext cx="753904" cy="753957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51579" y="10344286"/>
            <a:ext cx="1055465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9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48FA66E-A6BD-475F-859A-0EA66C5EB664}"/>
              </a:ext>
            </a:extLst>
          </p:cNvPr>
          <p:cNvSpPr/>
          <p:nvPr userDrawn="1"/>
        </p:nvSpPr>
        <p:spPr>
          <a:xfrm>
            <a:off x="7620" y="0"/>
            <a:ext cx="18731230" cy="11308715"/>
          </a:xfrm>
          <a:custGeom>
            <a:avLst/>
            <a:gdLst/>
            <a:ahLst/>
            <a:cxnLst/>
            <a:rect l="l" t="t" r="r" b="b"/>
            <a:pathLst>
              <a:path w="18731230" h="11308715">
                <a:moveTo>
                  <a:pt x="0" y="11308556"/>
                </a:moveTo>
                <a:lnTo>
                  <a:pt x="0" y="0"/>
                </a:lnTo>
                <a:lnTo>
                  <a:pt x="18730864" y="0"/>
                </a:lnTo>
                <a:lnTo>
                  <a:pt x="18730864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0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8D61D7C-88D6-4FD4-BB78-26DE27304D76}"/>
              </a:ext>
            </a:extLst>
          </p:cNvPr>
          <p:cNvSpPr/>
          <p:nvPr userDrawn="1"/>
        </p:nvSpPr>
        <p:spPr>
          <a:xfrm>
            <a:off x="18735701" y="0"/>
            <a:ext cx="1368425" cy="11308715"/>
          </a:xfrm>
          <a:custGeom>
            <a:avLst/>
            <a:gdLst/>
            <a:ahLst/>
            <a:cxnLst/>
            <a:rect l="l" t="t" r="r" b="b"/>
            <a:pathLst>
              <a:path w="1368425" h="11308715">
                <a:moveTo>
                  <a:pt x="0" y="0"/>
                </a:moveTo>
                <a:lnTo>
                  <a:pt x="1368398" y="0"/>
                </a:lnTo>
                <a:lnTo>
                  <a:pt x="1368398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FCE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ADB150B-374B-4510-8CDB-6881856E5E9B}"/>
              </a:ext>
            </a:extLst>
          </p:cNvPr>
          <p:cNvSpPr txBox="1"/>
          <p:nvPr userDrawn="1"/>
        </p:nvSpPr>
        <p:spPr>
          <a:xfrm>
            <a:off x="18988840" y="1850862"/>
            <a:ext cx="890905" cy="11374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/>
            <a:r>
              <a:rPr lang="he-IL" b="1">
                <a:latin typeface="SimplerPro" panose="00000500000000000000" pitchFamily="2" charset="-79"/>
                <a:ea typeface="SimHei" panose="020B0503020204020204" pitchFamily="49" charset="-122"/>
                <a:cs typeface="SimplerPro" panose="00000500000000000000" pitchFamily="2" charset="-79"/>
              </a:rPr>
              <a:t>הפקולטה להנדסת תעשייה וניהול</a:t>
            </a:r>
            <a:endParaRPr sz="1800" b="1">
              <a:latin typeface="SimplerPro" panose="00000500000000000000" pitchFamily="2" charset="-79"/>
              <a:ea typeface="SimHei" panose="020B0503020204020204" pitchFamily="49" charset="-122"/>
              <a:cs typeface="SimplerPro" panose="00000500000000000000" pitchFamily="2" charset="-79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728A75A6-07E1-4716-9431-25DBBC458E8B}"/>
              </a:ext>
            </a:extLst>
          </p:cNvPr>
          <p:cNvSpPr txBox="1"/>
          <p:nvPr userDrawn="1"/>
        </p:nvSpPr>
        <p:spPr>
          <a:xfrm>
            <a:off x="19182692" y="10290650"/>
            <a:ext cx="546758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5"/>
              </a:spcBef>
            </a:pPr>
            <a:fld id="{13E10D8D-34EE-4A04-8791-3B8AADCF9329}" type="slidenum">
              <a:rPr lang="en-US" sz="1950" spc="15" smtClean="0">
                <a:solidFill>
                  <a:srgbClr val="072153"/>
                </a:solidFill>
                <a:latin typeface="SimplerPro"/>
                <a:cs typeface="SimplerPro"/>
              </a:rPr>
              <a:pPr marL="12700" algn="ctr" rtl="1">
                <a:lnSpc>
                  <a:spcPct val="100000"/>
                </a:lnSpc>
                <a:spcBef>
                  <a:spcPts val="125"/>
                </a:spcBef>
              </a:pPr>
              <a:t>‹#›</a:t>
            </a:fld>
            <a:endParaRPr sz="1950">
              <a:latin typeface="SimplerPro"/>
              <a:cs typeface="SimplerPr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EFB00-8618-4DBE-8451-15B7E3107B5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160" y="777876"/>
            <a:ext cx="732264" cy="732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65C1B-32D2-4A8D-9702-AAF50AC8B52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496" y="8847619"/>
            <a:ext cx="951592" cy="9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661" r:id="rId13"/>
    <p:sldLayoutId id="2147483662" r:id="rId14"/>
    <p:sldLayoutId id="2147483678" r:id="rId15"/>
    <p:sldLayoutId id="2147483664" r:id="rId16"/>
  </p:sldLayoutIdLst>
  <p:hf sldNum="0" hdr="0" dt="0"/>
  <p:txStyles>
    <p:titleStyle>
      <a:lvl1pPr algn="l" defTabSz="1507846" rtl="1" eaLnBrk="1" latinLnBrk="0" hangingPunct="1">
        <a:lnSpc>
          <a:spcPct val="90000"/>
        </a:lnSpc>
        <a:spcBef>
          <a:spcPct val="0"/>
        </a:spcBef>
        <a:buNone/>
        <a:defRPr sz="8905" kern="1200" cap="all" baseline="0"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01569" indent="-301569" algn="r" defTabSz="1507846" rtl="1" eaLnBrk="1" latinLnBrk="0" hangingPunct="1">
        <a:lnSpc>
          <a:spcPct val="90000"/>
        </a:lnSpc>
        <a:spcBef>
          <a:spcPts val="1979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29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indent="-301569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206276" indent="-301569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658630" indent="-301569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2110984" indent="-301569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2638400" indent="-376961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3133100" indent="-376961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3627800" indent="-376961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4122500" indent="-376961" algn="r" defTabSz="1507846" rtl="1" eaLnBrk="1" latinLnBrk="0" hangingPunct="1">
        <a:lnSpc>
          <a:spcPct val="90000"/>
        </a:lnSpc>
        <a:spcBef>
          <a:spcPts val="660"/>
        </a:spcBef>
        <a:spcAft>
          <a:spcPts val="33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r" defTabSz="1507846" rtl="1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9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 /><Relationship Id="rId3" Type="http://schemas.openxmlformats.org/officeDocument/2006/relationships/image" Target="../media/image18.png" /><Relationship Id="rId7" Type="http://schemas.openxmlformats.org/officeDocument/2006/relationships/image" Target="../media/image22.jpeg" /><Relationship Id="rId2" Type="http://schemas.openxmlformats.org/officeDocument/2006/relationships/image" Target="../media/image17.tiff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Relationship Id="rId9" Type="http://schemas.openxmlformats.org/officeDocument/2006/relationships/image" Target="../media/image13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13" Type="http://schemas.openxmlformats.org/officeDocument/2006/relationships/image" Target="../media/image34.png" /><Relationship Id="rId3" Type="http://schemas.openxmlformats.org/officeDocument/2006/relationships/image" Target="../media/image25.jpeg" /><Relationship Id="rId7" Type="http://schemas.openxmlformats.org/officeDocument/2006/relationships/image" Target="../media/image28.tiff" /><Relationship Id="rId12" Type="http://schemas.openxmlformats.org/officeDocument/2006/relationships/image" Target="../media/image33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7.png" /><Relationship Id="rId11" Type="http://schemas.openxmlformats.org/officeDocument/2006/relationships/image" Target="../media/image32.png" /><Relationship Id="rId5" Type="http://schemas.openxmlformats.org/officeDocument/2006/relationships/hyperlink" Target="http://www.energix-group.com/" TargetMode="External" /><Relationship Id="rId10" Type="http://schemas.openxmlformats.org/officeDocument/2006/relationships/image" Target="../media/image31.jpeg" /><Relationship Id="rId4" Type="http://schemas.openxmlformats.org/officeDocument/2006/relationships/image" Target="../media/image26.jpeg" /><Relationship Id="rId9" Type="http://schemas.openxmlformats.org/officeDocument/2006/relationships/image" Target="../media/image30.jpeg" /><Relationship Id="rId14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>
            <a:extLst>
              <a:ext uri="{FF2B5EF4-FFF2-40B4-BE49-F238E27FC236}">
                <a16:creationId xmlns:a16="http://schemas.microsoft.com/office/drawing/2014/main" id="{6125C0EA-5D50-4B04-8AB3-9F0A3C5542EF}"/>
              </a:ext>
            </a:extLst>
          </p:cNvPr>
          <p:cNvSpPr txBox="1"/>
          <p:nvPr/>
        </p:nvSpPr>
        <p:spPr>
          <a:xfrm>
            <a:off x="19159983" y="3428702"/>
            <a:ext cx="601345" cy="127825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45720" algn="r" rtl="1">
              <a:lnSpc>
                <a:spcPct val="100000"/>
              </a:lnSpc>
              <a:spcBef>
                <a:spcPts val="1225"/>
              </a:spcBef>
            </a:pPr>
            <a:r>
              <a:rPr lang="he-IL" sz="1800" b="1" spc="5">
                <a:solidFill>
                  <a:srgbClr val="072153"/>
                </a:solidFill>
                <a:latin typeface="SimplerPro"/>
                <a:cs typeface="SimplerPro"/>
              </a:rPr>
              <a:t>פרק 1</a:t>
            </a:r>
            <a:endParaRPr sz="1800">
              <a:latin typeface="SimplerPro"/>
              <a:cs typeface="SimplerPro"/>
            </a:endParaRPr>
          </a:p>
          <a:p>
            <a:pPr marL="12700" algn="r" rtl="1">
              <a:lnSpc>
                <a:spcPct val="100000"/>
              </a:lnSpc>
              <a:spcBef>
                <a:spcPts val="1125"/>
              </a:spcBef>
            </a:pPr>
            <a:r>
              <a:rPr lang="he-IL" sz="1800" b="1" spc="5">
                <a:solidFill>
                  <a:srgbClr val="00C3B4"/>
                </a:solidFill>
                <a:latin typeface="SimplerPro"/>
                <a:cs typeface="SimplerPro"/>
              </a:rPr>
              <a:t>פרק 2</a:t>
            </a:r>
            <a:endParaRPr sz="1800">
              <a:latin typeface="SimplerPro"/>
              <a:cs typeface="SimplerPro"/>
            </a:endParaRPr>
          </a:p>
          <a:p>
            <a:pPr marL="21590" algn="r" rtl="1">
              <a:lnSpc>
                <a:spcPct val="100000"/>
              </a:lnSpc>
              <a:spcBef>
                <a:spcPts val="1130"/>
              </a:spcBef>
            </a:pPr>
            <a:r>
              <a:rPr lang="he-IL" sz="1800" b="1" spc="5">
                <a:solidFill>
                  <a:srgbClr val="072153"/>
                </a:solidFill>
                <a:latin typeface="SimplerPro"/>
                <a:cs typeface="SimplerPro"/>
              </a:rPr>
              <a:t>פרק 3</a:t>
            </a:r>
            <a:endParaRPr sz="1800">
              <a:latin typeface="SimplerPro"/>
              <a:cs typeface="Simpler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605EA-1D00-4BD0-8F84-212731CD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16" y="501497"/>
            <a:ext cx="8584205" cy="37673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EF2C93-A758-4AFA-B5B9-5971EB01F76C}"/>
              </a:ext>
            </a:extLst>
          </p:cNvPr>
          <p:cNvSpPr/>
          <p:nvPr/>
        </p:nvSpPr>
        <p:spPr>
          <a:xfrm>
            <a:off x="18853133" y="649859"/>
            <a:ext cx="1219200" cy="5334000"/>
          </a:xfrm>
          <a:prstGeom prst="rect">
            <a:avLst/>
          </a:prstGeom>
          <a:solidFill>
            <a:srgbClr val="FC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``</a:t>
            </a: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7113-7187-4296-9366-FB40F213B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133" y="1669016"/>
            <a:ext cx="1215044" cy="716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EB00-FEC0-4F91-820E-A262EF0F9149}"/>
              </a:ext>
            </a:extLst>
          </p:cNvPr>
          <p:cNvSpPr/>
          <p:nvPr/>
        </p:nvSpPr>
        <p:spPr>
          <a:xfrm>
            <a:off x="3328806" y="4377605"/>
            <a:ext cx="119074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905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עם דגש על יזמות, חדשנות וניהול טכנולוגי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730E4-8800-443B-9C31-965D666DC2D0}"/>
              </a:ext>
            </a:extLst>
          </p:cNvPr>
          <p:cNvSpPr/>
          <p:nvPr/>
        </p:nvSpPr>
        <p:spPr>
          <a:xfrm>
            <a:off x="4256495" y="6008415"/>
            <a:ext cx="1005205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הפקולטה להנדסת תעשיה וניהול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הטכניון – מכון טכנולוגי לישראל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BA494-7A8C-4A18-8CD5-E094102F778B}"/>
              </a:ext>
            </a:extLst>
          </p:cNvPr>
          <p:cNvSpPr txBox="1"/>
          <p:nvPr/>
        </p:nvSpPr>
        <p:spPr>
          <a:xfrm>
            <a:off x="3328779" y="8902377"/>
            <a:ext cx="1197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b="1" dirty="0"/>
              <a:t>פרופ' מרים ארז – ס. דיקן לתכנית ה </a:t>
            </a:r>
            <a:r>
              <a:rPr lang="en-US" sz="3600" b="1" dirty="0"/>
              <a:t>MBA </a:t>
            </a:r>
            <a:r>
              <a:rPr lang="he-IL" sz="3600" b="1" dirty="0"/>
              <a:t> ע"ש ויליאם דוידסון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71771-52F9-4E4C-8D83-B93130F83B40}"/>
              </a:ext>
            </a:extLst>
          </p:cNvPr>
          <p:cNvSpPr txBox="1"/>
          <p:nvPr/>
        </p:nvSpPr>
        <p:spPr>
          <a:xfrm>
            <a:off x="6754762" y="10279624"/>
            <a:ext cx="536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  </a:t>
            </a:r>
            <a:r>
              <a:rPr lang="he-IL" sz="2800" dirty="0">
                <a:cs typeface="+mj-cs"/>
              </a:rPr>
              <a:t>טכניון 21-03-22 </a:t>
            </a:r>
            <a:r>
              <a:rPr lang="en-US" sz="2800" dirty="0">
                <a:cs typeface="+mj-cs"/>
              </a:rPr>
              <a:t>MBA</a:t>
            </a:r>
            <a:r>
              <a:rPr lang="he-IL" sz="2800" dirty="0">
                <a:cs typeface="+mj-cs"/>
              </a:rPr>
              <a:t> </a:t>
            </a:r>
            <a:r>
              <a:rPr lang="he-IL" sz="2800" dirty="0"/>
              <a:t>ערב מידע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0584C183-EFE5-4A7C-8DD7-AC36AB4E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278" y="3519947"/>
            <a:ext cx="1308101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 dirty="0">
                <a:solidFill>
                  <a:prstClr val="white"/>
                </a:solidFill>
                <a:latin typeface="David" pitchFamily="2" charset="-79"/>
                <a:cs typeface="David" pitchFamily="2" charset="-79"/>
              </a:rPr>
              <a:t>הטכניון</a:t>
            </a:r>
          </a:p>
          <a:p>
            <a:pPr algn="ctr"/>
            <a:r>
              <a:rPr lang="he-IL" sz="1000" dirty="0">
                <a:solidFill>
                  <a:prstClr val="white"/>
                </a:solidFill>
                <a:latin typeface="David" pitchFamily="2" charset="-79"/>
                <a:cs typeface="David" pitchFamily="2" charset="-79"/>
              </a:rPr>
              <a:t>מכון טכנולוגי לישראל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F69A67-C824-4A81-BF72-391224E57B18}"/>
              </a:ext>
            </a:extLst>
          </p:cNvPr>
          <p:cNvSpPr/>
          <p:nvPr/>
        </p:nvSpPr>
        <p:spPr>
          <a:xfrm>
            <a:off x="11651226" y="2784743"/>
            <a:ext cx="6474541" cy="8156079"/>
          </a:xfrm>
          <a:prstGeom prst="rect">
            <a:avLst/>
          </a:prstGeom>
          <a:ln>
            <a:solidFill>
              <a:srgbClr val="00C3B4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he-IL" sz="20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he-IL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מיועד לסטודנטים המעוניינים להתמקצע בתחום:</a:t>
            </a:r>
          </a:p>
          <a:p>
            <a:pPr lvl="0" algn="r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Business Data Analytics</a:t>
            </a:r>
            <a:endParaRPr lang="he-IL" sz="3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0"/>
              </a:spcAft>
            </a:pP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-ניהול והפקת תובנות מנתוני ענק בארגונים. </a:t>
            </a:r>
          </a:p>
          <a:p>
            <a:pPr marL="285750" lvl="0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ניהול מאגרי הנתונים והשימוש בהם </a:t>
            </a:r>
          </a:p>
          <a:p>
            <a:pPr marL="285750" lvl="0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ניהול מסחר אלקטרוני לשווק, מכירות, קניות והעברת כספים באמצעות האינטרנט. </a:t>
            </a:r>
          </a:p>
          <a:p>
            <a:pPr lvl="0" algn="r" rtl="1">
              <a:spcAft>
                <a:spcPts val="0"/>
              </a:spcAft>
            </a:pP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he-IL" sz="2800" b="1" dirty="0">
                <a:solidFill>
                  <a:srgbClr val="0099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ההתמחות מתאימה לבעלי רקע קודם בתכנות. </a:t>
            </a:r>
          </a:p>
          <a:p>
            <a:pPr algn="r" rtl="1">
              <a:spcAft>
                <a:spcPts val="0"/>
              </a:spcAft>
            </a:pPr>
            <a:endParaRPr lang="he-IL" sz="2800" dirty="0">
              <a:solidFill>
                <a:srgbClr val="0099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400" dirty="0">
                <a:solidFill>
                  <a:srgbClr val="0099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סטודנטים במסלול זה יבחרו לפחות 4 קורסים מתוך הקורסים המוצעים במסלול וכן את הפרויקט הרלבנטי</a:t>
            </a:r>
          </a:p>
          <a:p>
            <a:pPr>
              <a:spcAft>
                <a:spcPts val="0"/>
              </a:spcAft>
            </a:pPr>
            <a:endParaRPr lang="en-US" sz="2000" u="sng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EFD556-C46C-41DE-A492-AC672F13D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48068"/>
              </p:ext>
            </p:extLst>
          </p:nvPr>
        </p:nvGraphicFramePr>
        <p:xfrm>
          <a:off x="1057991" y="2757948"/>
          <a:ext cx="9177389" cy="7173219"/>
        </p:xfrm>
        <a:graphic>
          <a:graphicData uri="http://schemas.openxmlformats.org/drawingml/2006/table">
            <a:tbl>
              <a:tblPr rtl="1" firstRow="1" firstCol="1" bandRow="1"/>
              <a:tblGrid>
                <a:gridCol w="70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79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שם הקורס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נקודות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99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מבוא למדעי הנתונים (שימוש בתוכנת </a:t>
                      </a:r>
                      <a:r>
                        <a:rPr lang="he-IL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פייתון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Machine Learning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(קורס קדם)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0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נושאים נבחרים בבינה עסקית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IOT Project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4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ניהול אתרי מסחר אלקטרוני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05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ויזואליזציה של המידע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4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תורת המשחקים למנהלים: מכרזים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489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פרויקט בכריית נתונים/ מסחר אלקטרוני (</a:t>
                      </a: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חובה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4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סה"כ  נקודות נדרשות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E27F4C-BF71-4011-91CD-D10504998321}"/>
              </a:ext>
            </a:extLst>
          </p:cNvPr>
          <p:cNvSpPr txBox="1"/>
          <p:nvPr/>
        </p:nvSpPr>
        <p:spPr>
          <a:xfrm>
            <a:off x="5556249" y="1440778"/>
            <a:ext cx="8368623" cy="646331"/>
          </a:xfrm>
          <a:prstGeom prst="rect">
            <a:avLst/>
          </a:prstGeom>
          <a:solidFill>
            <a:srgbClr val="009999"/>
          </a:solidFill>
          <a:ln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מסלול נתוני עתק ובינה עסקית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15FBD-5DE9-4C99-BF09-66EA568493B4}"/>
              </a:ext>
            </a:extLst>
          </p:cNvPr>
          <p:cNvSpPr/>
          <p:nvPr/>
        </p:nvSpPr>
        <p:spPr>
          <a:xfrm>
            <a:off x="6272205" y="10174743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he-I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הרכב הקורסים עשוי להשתנות</a:t>
            </a:r>
            <a:endParaRPr lang="en-US" dirty="0"/>
          </a:p>
        </p:txBody>
      </p:sp>
      <p:pic>
        <p:nvPicPr>
          <p:cNvPr id="8" name="Picture 2" descr="לוגו הטכניון - paamonim">
            <a:extLst>
              <a:ext uri="{FF2B5EF4-FFF2-40B4-BE49-F238E27FC236}">
                <a16:creationId xmlns:a16="http://schemas.microsoft.com/office/drawing/2014/main" id="{8A5FD41E-6361-4F89-B9C3-FE3203AC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F69A67-C824-4A81-BF72-391224E57B18}"/>
              </a:ext>
            </a:extLst>
          </p:cNvPr>
          <p:cNvSpPr/>
          <p:nvPr/>
        </p:nvSpPr>
        <p:spPr>
          <a:xfrm>
            <a:off x="11651226" y="2599273"/>
            <a:ext cx="6589965" cy="8402300"/>
          </a:xfrm>
          <a:prstGeom prst="rect">
            <a:avLst/>
          </a:prstGeom>
          <a:ln>
            <a:solidFill>
              <a:srgbClr val="00C3B4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he-IL" sz="20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he-IL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מיועד לסטודנטים המעוניינים להתמקצע בתחום יזמות וחדשנות:</a:t>
            </a:r>
          </a:p>
          <a:p>
            <a:pPr lvl="0" algn="r">
              <a:spcAft>
                <a:spcPts val="0"/>
              </a:spcAft>
            </a:pP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קידום וניהול יזמות וחדשנות תוך ארגונית</a:t>
            </a:r>
          </a:p>
          <a:p>
            <a:pPr marL="285750" lvl="0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הקמת מיזמים חדשים </a:t>
            </a:r>
          </a:p>
          <a:p>
            <a:pPr marL="285750" lvl="0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ניהול תהליך היזמות והחדשנות תוך דגש על: </a:t>
            </a:r>
          </a:p>
          <a:p>
            <a:pPr marL="742950" lvl="1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איתור הזדמנויות </a:t>
            </a:r>
          </a:p>
          <a:p>
            <a:pPr marL="742950" lvl="1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גיוס כספים ומשאבים </a:t>
            </a:r>
          </a:p>
          <a:p>
            <a:pPr marL="742950" lvl="1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ניהול קניין רוחני </a:t>
            </a:r>
          </a:p>
          <a:p>
            <a:pPr marL="742950" lvl="1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ניהול משא ומתן </a:t>
            </a:r>
          </a:p>
          <a:p>
            <a:pPr marL="742950" lvl="1" indent="-285750" algn="r" rtl="1">
              <a:spcAft>
                <a:spcPts val="0"/>
              </a:spcAft>
              <a:buFontTx/>
              <a:buChar char="-"/>
            </a:pPr>
            <a:r>
              <a:rPr lang="he-IL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הכנסת המוצר, או השרות לשוק.</a:t>
            </a:r>
          </a:p>
          <a:p>
            <a:pPr lvl="1" algn="r" rtl="1">
              <a:spcAft>
                <a:spcPts val="0"/>
              </a:spcAft>
            </a:pPr>
            <a:endParaRPr lang="he-IL" sz="32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he-IL" sz="2400" dirty="0">
                <a:solidFill>
                  <a:srgbClr val="0099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סטודנטים במסלול זה יבחרו לפחות 4 קורסים מתוך הקורסים המוצעים במסלול וכן את הפרויקט בהקמת מיזם חדש</a:t>
            </a:r>
            <a:endParaRPr lang="en-US" sz="2400" u="sng" dirty="0">
              <a:solidFill>
                <a:srgbClr val="00999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27F4C-BF71-4011-91CD-D10504998321}"/>
              </a:ext>
            </a:extLst>
          </p:cNvPr>
          <p:cNvSpPr txBox="1"/>
          <p:nvPr/>
        </p:nvSpPr>
        <p:spPr>
          <a:xfrm>
            <a:off x="5556249" y="1440778"/>
            <a:ext cx="8368623" cy="646331"/>
          </a:xfrm>
          <a:prstGeom prst="rect">
            <a:avLst/>
          </a:prstGeom>
          <a:solidFill>
            <a:srgbClr val="009999"/>
          </a:solidFill>
          <a:ln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מסלול בניהול יזמות וחדשנות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15FBD-5DE9-4C99-BF09-66EA568493B4}"/>
              </a:ext>
            </a:extLst>
          </p:cNvPr>
          <p:cNvSpPr/>
          <p:nvPr/>
        </p:nvSpPr>
        <p:spPr>
          <a:xfrm>
            <a:off x="5935687" y="8965227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he-I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הרכב הקורסים עשוי להשתנות</a:t>
            </a:r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2301871-5B04-4950-875A-A33E44691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16337"/>
              </p:ext>
            </p:extLst>
          </p:nvPr>
        </p:nvGraphicFramePr>
        <p:xfrm>
          <a:off x="762706" y="2838351"/>
          <a:ext cx="9118713" cy="5759959"/>
        </p:xfrm>
        <a:graphic>
          <a:graphicData uri="http://schemas.openxmlformats.org/drawingml/2006/table">
            <a:tbl>
              <a:tblPr rtl="1" firstRow="1" firstCol="1" bandRow="1"/>
              <a:tblGrid>
                <a:gridCol w="53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12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שם הקורס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נקודות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ניהול תהליך החדשנות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Lean Startup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625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ניהול </a:t>
                      </a:r>
                      <a:r>
                        <a:rPr lang="he-IL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פרוייקטי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פיתוח של מוצרים חדשים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הזדמנויות שוק לחדשנות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60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קניין רוחני - ההגנה המשפטית על משאבי ידע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פרויקט ביזמות (</a:t>
                      </a: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חובה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685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סה"כ  נקודות נדרשות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Picture 2" descr="לוגו הטכניון - paamonim">
            <a:extLst>
              <a:ext uri="{FF2B5EF4-FFF2-40B4-BE49-F238E27FC236}">
                <a16:creationId xmlns:a16="http://schemas.microsoft.com/office/drawing/2014/main" id="{9727DC23-7897-486B-994D-74D5F5C2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F69A67-C824-4A81-BF72-391224E57B18}"/>
              </a:ext>
            </a:extLst>
          </p:cNvPr>
          <p:cNvSpPr/>
          <p:nvPr/>
        </p:nvSpPr>
        <p:spPr>
          <a:xfrm>
            <a:off x="9934063" y="2547813"/>
            <a:ext cx="9229008" cy="6604153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742950" lvl="1" indent="-285750" algn="r" rtl="1">
              <a:buFontTx/>
              <a:buChar char="-"/>
            </a:pP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מיועד לסטודנטים המעוניינים לקדם מיזם טכנולוגי. </a:t>
            </a:r>
          </a:p>
          <a:p>
            <a:pPr algn="r" rtl="1"/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המטרה המרכזית: להקנות לסטודנטים כלים ניהוליים, חשיבה יזמית ופיתוח יכולות בפתרון בעיות והבנה של תהליכים בהקמת חברות הזנק.</a:t>
            </a:r>
          </a:p>
          <a:p>
            <a:pPr algn="r" rtl="1"/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-  סטודנטים שמעוניינים במסלול הסטרטאפ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MBA </a:t>
            </a: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 ישלימו בנוסף לתכנית הלימודים האקדמית, מרכיב התנסות שמהווה חלק ממסלול זה, במסגרת מרכז היזמות של הטכניון ובהובלת דר' שרה לב. </a:t>
            </a:r>
            <a:endParaRPr lang="he-IL" sz="3200" b="1" dirty="0">
              <a:solidFill>
                <a:srgbClr val="D4A02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r" rtl="1"/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99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סטודנטים במסלול זה יבחרו לפחות 4 קורסים מתוך הקורסים המוצעים במסלול וכן את הפרויקט בהקמת מיזם חדש</a:t>
            </a:r>
            <a:endParaRPr lang="en-US" sz="2800" dirty="0">
              <a:solidFill>
                <a:srgbClr val="0099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27F4C-BF71-4011-91CD-D10504998321}"/>
              </a:ext>
            </a:extLst>
          </p:cNvPr>
          <p:cNvSpPr txBox="1"/>
          <p:nvPr/>
        </p:nvSpPr>
        <p:spPr>
          <a:xfrm>
            <a:off x="5556250" y="1440778"/>
            <a:ext cx="8368623" cy="646331"/>
          </a:xfrm>
          <a:prstGeom prst="rect">
            <a:avLst/>
          </a:prstGeom>
          <a:solidFill>
            <a:srgbClr val="009999"/>
          </a:solidFill>
          <a:ln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מסלול עזריאלי סטרטאפ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</a:t>
            </a:r>
            <a:r>
              <a:rPr lang="he-I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15FBD-5DE9-4C99-BF09-66EA568493B4}"/>
              </a:ext>
            </a:extLst>
          </p:cNvPr>
          <p:cNvSpPr/>
          <p:nvPr/>
        </p:nvSpPr>
        <p:spPr>
          <a:xfrm>
            <a:off x="5379268" y="9155193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he-I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הרכב הקורסים עשוי להשתנות</a:t>
            </a:r>
            <a:endParaRPr lang="en-US" dirty="0"/>
          </a:p>
        </p:txBody>
      </p:sp>
      <p:pic>
        <p:nvPicPr>
          <p:cNvPr id="12" name="Picture 2" descr="לוגו הטכניון - paamonim">
            <a:extLst>
              <a:ext uri="{FF2B5EF4-FFF2-40B4-BE49-F238E27FC236}">
                <a16:creationId xmlns:a16="http://schemas.microsoft.com/office/drawing/2014/main" id="{AB9742E0-2A2B-4D4E-A76D-EF689F59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2" y="221226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92468B-A65C-49EB-88E5-DC7535C8C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23060"/>
              </p:ext>
            </p:extLst>
          </p:nvPr>
        </p:nvGraphicFramePr>
        <p:xfrm>
          <a:off x="470658" y="2599199"/>
          <a:ext cx="9118713" cy="5759959"/>
        </p:xfrm>
        <a:graphic>
          <a:graphicData uri="http://schemas.openxmlformats.org/drawingml/2006/table">
            <a:tbl>
              <a:tblPr rtl="1" firstRow="1" firstCol="1" bandRow="1"/>
              <a:tblGrid>
                <a:gridCol w="530942">
                  <a:extLst>
                    <a:ext uri="{9D8B030D-6E8A-4147-A177-3AD203B41FA5}">
                      <a16:colId xmlns:a16="http://schemas.microsoft.com/office/drawing/2014/main" val="3609397358"/>
                    </a:ext>
                  </a:extLst>
                </a:gridCol>
                <a:gridCol w="6793075">
                  <a:extLst>
                    <a:ext uri="{9D8B030D-6E8A-4147-A177-3AD203B41FA5}">
                      <a16:colId xmlns:a16="http://schemas.microsoft.com/office/drawing/2014/main" val="2179947646"/>
                    </a:ext>
                  </a:extLst>
                </a:gridCol>
                <a:gridCol w="1794696">
                  <a:extLst>
                    <a:ext uri="{9D8B030D-6E8A-4147-A177-3AD203B41FA5}">
                      <a16:colId xmlns:a16="http://schemas.microsoft.com/office/drawing/2014/main" val="1356500442"/>
                    </a:ext>
                  </a:extLst>
                </a:gridCol>
              </a:tblGrid>
              <a:tr h="51312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שם הקורס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נקודות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6210"/>
                  </a:ext>
                </a:extLst>
              </a:tr>
              <a:tr h="614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ניהול תהליך החדשנות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86551"/>
                  </a:ext>
                </a:extLst>
              </a:tr>
              <a:tr h="614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Lean Startup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99956"/>
                  </a:ext>
                </a:extLst>
              </a:tr>
              <a:tr h="102625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ניהול </a:t>
                      </a:r>
                      <a:r>
                        <a:rPr lang="he-IL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פרוייקטי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פיתוח של מוצרים חדשים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17461"/>
                  </a:ext>
                </a:extLst>
              </a:tr>
              <a:tr h="614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הזדמנויות שוק לחדשנות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311835"/>
                  </a:ext>
                </a:extLst>
              </a:tr>
              <a:tr h="11560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קניין רוחני - ההגנה המשפטית על משאבי ידע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67275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פרויקט ביזמות (</a:t>
                      </a: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חובה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22757"/>
                  </a:ext>
                </a:extLst>
              </a:tr>
              <a:tr h="70685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סה"כ  נקודות נדרשות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214205"/>
                  </a:ext>
                </a:extLst>
              </a:tr>
            </a:tbl>
          </a:graphicData>
        </a:graphic>
      </p:graphicFrame>
      <p:pic>
        <p:nvPicPr>
          <p:cNvPr id="1026" name="Picture 2" descr="https://cont-edu.technion.ac.il/wp-content/uploads/2020/05/SaraLev-156x156.jpg">
            <a:extLst>
              <a:ext uri="{FF2B5EF4-FFF2-40B4-BE49-F238E27FC236}">
                <a16:creationId xmlns:a16="http://schemas.microsoft.com/office/drawing/2014/main" id="{B41B32E9-2C42-4020-A22C-5A92195E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158" y="6961750"/>
            <a:ext cx="943385" cy="9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0584C183-EFE5-4A7C-8DD7-AC36AB4E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278" y="3519947"/>
            <a:ext cx="1308101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 dirty="0">
                <a:solidFill>
                  <a:prstClr val="white"/>
                </a:solidFill>
                <a:latin typeface="David" pitchFamily="2" charset="-79"/>
                <a:cs typeface="David" pitchFamily="2" charset="-79"/>
              </a:rPr>
              <a:t>הטכניון</a:t>
            </a:r>
          </a:p>
          <a:p>
            <a:pPr algn="ctr"/>
            <a:r>
              <a:rPr lang="he-IL" sz="1000" dirty="0">
                <a:solidFill>
                  <a:prstClr val="white"/>
                </a:solidFill>
                <a:latin typeface="David" pitchFamily="2" charset="-79"/>
                <a:cs typeface="David" pitchFamily="2" charset="-79"/>
              </a:rPr>
              <a:t>מכון טכנולוגי לישראל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27F4C-BF71-4011-91CD-D10504998321}"/>
              </a:ext>
            </a:extLst>
          </p:cNvPr>
          <p:cNvSpPr txBox="1"/>
          <p:nvPr/>
        </p:nvSpPr>
        <p:spPr>
          <a:xfrm>
            <a:off x="5556249" y="1440778"/>
            <a:ext cx="8368623" cy="646331"/>
          </a:xfrm>
          <a:prstGeom prst="rect">
            <a:avLst/>
          </a:prstGeom>
          <a:solidFill>
            <a:srgbClr val="00C3B4"/>
          </a:solidFill>
          <a:ln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מסלול מדעי החיים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15FBD-5DE9-4C99-BF09-66EA568493B4}"/>
              </a:ext>
            </a:extLst>
          </p:cNvPr>
          <p:cNvSpPr/>
          <p:nvPr/>
        </p:nvSpPr>
        <p:spPr>
          <a:xfrm>
            <a:off x="5556250" y="10113183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he-I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הרכב הקורסים עשוי להשתנות</a:t>
            </a:r>
            <a:endParaRPr lang="en-U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5B9243B-EAAB-434A-ACD1-A2712F741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2308"/>
              </p:ext>
            </p:extLst>
          </p:nvPr>
        </p:nvGraphicFramePr>
        <p:xfrm>
          <a:off x="2059669" y="2865666"/>
          <a:ext cx="7813627" cy="6851557"/>
        </p:xfrm>
        <a:graphic>
          <a:graphicData uri="http://schemas.openxmlformats.org/drawingml/2006/table">
            <a:tbl>
              <a:tblPr rtl="1" firstRow="1" firstCol="1" bandRow="1"/>
              <a:tblGrid>
                <a:gridCol w="69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50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שם הקורס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נקודות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11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יזמות וחדשנות בתחום מדעי החיים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יישומים כמותיים בניהול תחום מדעי החיים	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1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ממחקר בסיסי לסביבת העבודה בביוטק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4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ניסויים קליניים ותקנות בביוטק: היסטוריה וחדשנות במאה ה 21	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4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קניין רוחני – ההגנה המשפטית על משאבי ידע	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4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פרויקט בניהול בתחום מדעי החיים (</a:t>
                      </a: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חובה</a:t>
                      </a:r>
                      <a:r>
                        <a:rPr lang="he-IL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	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1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סה"כ  נקודות נדרשות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4D956D77-CC17-4FC2-93F4-EEE63A0EFCC0}"/>
              </a:ext>
            </a:extLst>
          </p:cNvPr>
          <p:cNvSpPr/>
          <p:nvPr/>
        </p:nvSpPr>
        <p:spPr>
          <a:xfrm>
            <a:off x="10556275" y="2832314"/>
            <a:ext cx="7813627" cy="8525411"/>
          </a:xfrm>
          <a:prstGeom prst="rect">
            <a:avLst/>
          </a:prstGeom>
          <a:ln>
            <a:solidFill>
              <a:srgbClr val="00C3B4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מיועד לסטודנטים המעוניינים להתמקצע בניהול ארגונים ומיזמים במגזר מדעי החיים.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איתור הזדמנויות  ליישום תגליות במדע הבסיסי 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הכרת תקנות 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כלים כמותיים רלבנטיים 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כלים לגיוס כספים ומשאבים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ניהול הקניין הרוחני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ניהול משא ומתן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ניהול עובדים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ניהול תהליכים ארגוניים</a:t>
            </a:r>
          </a:p>
          <a:p>
            <a:pPr marL="285750" indent="-285750" algn="r" rtl="1">
              <a:buFontTx/>
              <a:buChar char="-"/>
            </a:pP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הכרות עם האקו-</a:t>
            </a:r>
            <a:r>
              <a:rPr lang="he-IL" sz="3200" dirty="0" err="1">
                <a:latin typeface="Arial" panose="020B0604020202020204" pitchFamily="34" charset="0"/>
                <a:cs typeface="Arial" panose="020B0604020202020204" pitchFamily="34" charset="0"/>
              </a:rPr>
              <a:t>סיסטם</a:t>
            </a: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 של מדעי החיים.</a:t>
            </a:r>
          </a:p>
          <a:p>
            <a:pPr algn="r" rtl="1"/>
            <a:r>
              <a:rPr lang="he-IL" sz="2800" b="1" dirty="0">
                <a:solidFill>
                  <a:srgbClr val="0099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ההתמחות מתאימה לבעלי רקע קודם בביולוגיה, ביוטכנולוגיה ומדעי החיים</a:t>
            </a:r>
          </a:p>
          <a:p>
            <a:pPr algn="r" rtl="1"/>
            <a:endParaRPr lang="he-IL" sz="2800" b="1" dirty="0">
              <a:solidFill>
                <a:srgbClr val="0099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800" dirty="0">
                <a:solidFill>
                  <a:srgbClr val="0099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סטודנטים במסלול זה יבחרו לפחות 4 קורסים מתוך הקורסים המוצעים במסלול וכן את הפרויקט בהקמת מיזם חדש</a:t>
            </a:r>
            <a:endParaRPr lang="he-IL" sz="2800" b="1" dirty="0">
              <a:solidFill>
                <a:srgbClr val="0099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sz="28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לוגו הטכניון - paamonim">
            <a:extLst>
              <a:ext uri="{FF2B5EF4-FFF2-40B4-BE49-F238E27FC236}">
                <a16:creationId xmlns:a16="http://schemas.microsoft.com/office/drawing/2014/main" id="{F932B46F-F73F-460F-A058-66A520BD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64D0683C-DCF1-4292-A4B2-D05A883FD8BF}"/>
              </a:ext>
            </a:extLst>
          </p:cNvPr>
          <p:cNvSpPr/>
          <p:nvPr/>
        </p:nvSpPr>
        <p:spPr>
          <a:xfrm>
            <a:off x="8807737" y="282764"/>
            <a:ext cx="8927722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קורסים בשיתוף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אוניברסיטאות מחו"ל:</a:t>
            </a:r>
          </a:p>
        </p:txBody>
      </p:sp>
      <p:sp>
        <p:nvSpPr>
          <p:cNvPr id="5" name="מלבן 3">
            <a:extLst>
              <a:ext uri="{FF2B5EF4-FFF2-40B4-BE49-F238E27FC236}">
                <a16:creationId xmlns:a16="http://schemas.microsoft.com/office/drawing/2014/main" id="{D0DF64F5-8929-4E38-8C82-57875276D55F}"/>
              </a:ext>
            </a:extLst>
          </p:cNvPr>
          <p:cNvSpPr txBox="1">
            <a:spLocks noChangeArrowheads="1"/>
          </p:cNvSpPr>
          <p:nvPr/>
        </p:nvSpPr>
        <p:spPr>
          <a:xfrm>
            <a:off x="4142510" y="1962225"/>
            <a:ext cx="13009417" cy="81263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Arial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  אוניברסיטת </a:t>
            </a:r>
            <a:r>
              <a:rPr lang="en-US" sz="3200" b="1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YALE</a:t>
            </a: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, ארה"ב</a:t>
            </a:r>
          </a:p>
          <a:p>
            <a:pPr lvl="1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Wingdings" charset="2"/>
              <a:buChar char="ü"/>
              <a:defRPr/>
            </a:pPr>
            <a:r>
              <a:rPr lang="en-US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ONLINE COURSES</a:t>
            </a:r>
            <a:endParaRPr lang="he-IL" sz="3200" kern="0" dirty="0">
              <a:solidFill>
                <a:srgbClr val="001C54"/>
              </a:solidFill>
              <a:latin typeface="Arial" charset="0"/>
              <a:ea typeface="Arial" charset="0"/>
              <a:cs typeface="Arial" charset="0"/>
            </a:endParaRPr>
          </a:p>
          <a:p>
            <a:pPr lvl="1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Wingdings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השתתפות </a:t>
            </a:r>
            <a:r>
              <a:rPr lang="he-IL" sz="3200" kern="0" dirty="0" err="1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בתכנית</a:t>
            </a:r>
            <a:r>
              <a:rPr lang="he-IL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 של שבוע מרוכז באחד מבתי הספר ברשת </a:t>
            </a:r>
          </a:p>
          <a:p>
            <a:pPr lvl="1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Wingdings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תחרויות עסקיות</a:t>
            </a:r>
          </a:p>
          <a:p>
            <a:pPr lvl="1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Wingdings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סקרים משווים בנושאי עולם העסקים. </a:t>
            </a:r>
          </a:p>
          <a:p>
            <a:pPr lvl="1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Wingdings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אפשרות להמשך לימודים בביה"ס למנהל עסקים, אוניברסיטת ייל </a:t>
            </a:r>
            <a:r>
              <a:rPr lang="he-IL" sz="3200" kern="0" dirty="0" err="1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בתכנית</a:t>
            </a:r>
            <a:r>
              <a:rPr lang="he-IL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kern="0" dirty="0">
                <a:solidFill>
                  <a:srgbClr val="001C54"/>
                </a:solidFill>
                <a:latin typeface="Arial" charset="0"/>
                <a:ea typeface="Arial" charset="0"/>
                <a:cs typeface="Arial" charset="0"/>
              </a:rPr>
              <a:t>Advanced MBA</a:t>
            </a:r>
            <a:endParaRPr lang="he-IL" sz="3200" kern="0" dirty="0">
              <a:solidFill>
                <a:srgbClr val="001C54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אוניברסיטת סן-דייגו, קליפורניה</a:t>
            </a:r>
          </a:p>
          <a:p>
            <a:pPr lvl="1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Wingdings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השתתפות בסדנת חדשנות ויזמות משותפת עם ביה"ס למנהל עסקים באוניברסיטת קליפורניה, סן-דייגו.</a:t>
            </a:r>
          </a:p>
          <a:p>
            <a:pPr marL="457200" indent="-457200" algn="r" rtl="1">
              <a:lnSpc>
                <a:spcPct val="150000"/>
              </a:lnSpc>
              <a:spcAft>
                <a:spcPct val="0"/>
              </a:spcAft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כתות אורחות (</a:t>
            </a:r>
            <a:r>
              <a:rPr lang="he-IL" sz="3200" b="1" kern="0" dirty="0" err="1">
                <a:solidFill>
                  <a:srgbClr val="001C54"/>
                </a:solidFill>
                <a:latin typeface="David" pitchFamily="34" charset="-79"/>
              </a:rPr>
              <a:t>אונ</a:t>
            </a: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. </a:t>
            </a:r>
            <a:r>
              <a:rPr lang="he-IL" sz="3200" b="1" kern="0" dirty="0" err="1">
                <a:solidFill>
                  <a:srgbClr val="001C54"/>
                </a:solidFill>
                <a:latin typeface="David" pitchFamily="34" charset="-79"/>
              </a:rPr>
              <a:t>ג'נ'בה</a:t>
            </a: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; </a:t>
            </a:r>
            <a:r>
              <a:rPr lang="he-IL" sz="3200" b="1" kern="0" dirty="0" err="1">
                <a:solidFill>
                  <a:srgbClr val="001C54"/>
                </a:solidFill>
                <a:latin typeface="David" pitchFamily="34" charset="-79"/>
              </a:rPr>
              <a:t>אונ</a:t>
            </a: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. </a:t>
            </a:r>
            <a:r>
              <a:rPr lang="he-IL" sz="3200" b="1" kern="0" dirty="0" err="1">
                <a:solidFill>
                  <a:srgbClr val="001C54"/>
                </a:solidFill>
                <a:latin typeface="David" pitchFamily="34" charset="-79"/>
              </a:rPr>
              <a:t>סטנדפורד</a:t>
            </a:r>
            <a:r>
              <a:rPr lang="he-IL" sz="3200" b="1" kern="0" dirty="0">
                <a:solidFill>
                  <a:srgbClr val="001C54"/>
                </a:solidFill>
                <a:latin typeface="David" pitchFamily="34" charset="-79"/>
              </a:rPr>
              <a:t>) 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18EEAB-2499-48A5-93B7-813690976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51" y="8370124"/>
            <a:ext cx="9730784" cy="29392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597EF2D-063E-4400-A192-9FEB246BB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829" y="301894"/>
            <a:ext cx="2269455" cy="1837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6E2FB-AEBC-4CFD-A83C-79143DF1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436" y="1535075"/>
            <a:ext cx="2395264" cy="1614530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689E0-CAE6-4F22-8799-B64B00AC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091" y="3149605"/>
            <a:ext cx="2614587" cy="1617658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E80DDE7-E1EE-40AC-A94C-EEFA6BFA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371" y="1076650"/>
            <a:ext cx="1879787" cy="2107916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3F48563-120E-4EA4-8EF3-705FC333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50260">
            <a:off x="672012" y="1559021"/>
            <a:ext cx="2713109" cy="1666104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A5FA5337-5750-4EBD-8A5E-B988E46F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0674">
            <a:off x="4189762" y="3103862"/>
            <a:ext cx="2391232" cy="1709143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לוגו הטכניון - paamonim">
            <a:extLst>
              <a:ext uri="{FF2B5EF4-FFF2-40B4-BE49-F238E27FC236}">
                <a16:creationId xmlns:a16="http://schemas.microsoft.com/office/drawing/2014/main" id="{1A572CFD-34C5-4642-A28F-1CB9E4FE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8948DCBA-D569-40CF-9208-70300B9F891A}"/>
              </a:ext>
            </a:extLst>
          </p:cNvPr>
          <p:cNvSpPr/>
          <p:nvPr/>
        </p:nvSpPr>
        <p:spPr>
          <a:xfrm>
            <a:off x="8807737" y="668325"/>
            <a:ext cx="8927722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rgbClr val="009999"/>
                </a:solidFill>
              </a:rPr>
              <a:t>מערכת שעות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rgbClr val="001C54"/>
                </a:solidFill>
              </a:rPr>
              <a:t>הלימוד:</a:t>
            </a:r>
          </a:p>
        </p:txBody>
      </p:sp>
      <p:sp>
        <p:nvSpPr>
          <p:cNvPr id="3" name="מלבן 3">
            <a:extLst>
              <a:ext uri="{FF2B5EF4-FFF2-40B4-BE49-F238E27FC236}">
                <a16:creationId xmlns:a16="http://schemas.microsoft.com/office/drawing/2014/main" id="{801C5FCA-12FB-4523-8CFA-401AADE987A1}"/>
              </a:ext>
            </a:extLst>
          </p:cNvPr>
          <p:cNvSpPr txBox="1">
            <a:spLocks noChangeArrowheads="1"/>
          </p:cNvSpPr>
          <p:nvPr/>
        </p:nvSpPr>
        <p:spPr>
          <a:xfrm>
            <a:off x="3073661" y="2125845"/>
            <a:ext cx="14661798" cy="44807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450"/>
              </a:spcBef>
              <a:buClr>
                <a:srgbClr val="FCE300"/>
              </a:buClr>
              <a:buFont typeface="Arial" pitchFamily="34" charset="0"/>
              <a:buChar char="•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ימי הלימוד:</a:t>
            </a:r>
          </a:p>
          <a:p>
            <a:pPr lvl="1" algn="r" rtl="1">
              <a:spcBef>
                <a:spcPts val="450"/>
              </a:spcBef>
              <a:buClr>
                <a:srgbClr val="FCE300"/>
              </a:buClr>
              <a:buFont typeface="Wingdings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 ימי חמישי בין השעות  14:00-21:30</a:t>
            </a:r>
          </a:p>
          <a:p>
            <a:pPr lvl="1" algn="r" rtl="1">
              <a:spcBef>
                <a:spcPts val="450"/>
              </a:spcBef>
              <a:buClr>
                <a:srgbClr val="FCE300"/>
              </a:buClr>
              <a:buFont typeface="Wingdings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 ימי שישי בין השעות  09:00-13:00 ( ***ייתכנו שינויים בשעות השיעורים)</a:t>
            </a:r>
          </a:p>
          <a:p>
            <a:pPr algn="r" rtl="1">
              <a:spcBef>
                <a:spcPts val="450"/>
              </a:spcBef>
              <a:buClr>
                <a:srgbClr val="FCE300"/>
              </a:buClr>
              <a:buFont typeface="Arial" pitchFamily="34" charset="0"/>
              <a:buChar char="•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מיקום:</a:t>
            </a:r>
          </a:p>
          <a:p>
            <a:pPr lvl="1" algn="r" rtl="1">
              <a:spcBef>
                <a:spcPts val="450"/>
              </a:spcBef>
              <a:buClr>
                <a:srgbClr val="FCE300"/>
              </a:buClr>
              <a:buFont typeface="Wingdings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קמפוס הטכניון בחיפה</a:t>
            </a:r>
          </a:p>
          <a:p>
            <a:pPr algn="r" rtl="1">
              <a:spcBef>
                <a:spcPts val="450"/>
              </a:spcBef>
              <a:buClr>
                <a:srgbClr val="FCE300"/>
              </a:buClr>
              <a:buFont typeface="Arial" pitchFamily="34" charset="0"/>
              <a:buChar char="•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עומס הלימודים: </a:t>
            </a:r>
          </a:p>
          <a:p>
            <a:pPr lvl="1" algn="r" rtl="1">
              <a:spcBef>
                <a:spcPts val="450"/>
              </a:spcBef>
              <a:buClr>
                <a:srgbClr val="FCE300"/>
              </a:buClr>
              <a:buFont typeface="Wingdings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התוכנית דורשת השקעת זמן גם מעבר לזמן הלימוד בכיתה (כ-12 שעות שבועיות)</a:t>
            </a:r>
          </a:p>
          <a:p>
            <a:pPr algn="r" rtl="1">
              <a:spcBef>
                <a:spcPts val="450"/>
              </a:spcBef>
              <a:buFont typeface="Arial" pitchFamily="34" charset="0"/>
              <a:buChar char="•"/>
              <a:defRPr/>
            </a:pPr>
            <a:endParaRPr lang="he-IL" sz="3200" kern="0" dirty="0">
              <a:solidFill>
                <a:sysClr val="windowText" lastClr="000000"/>
              </a:solidFill>
              <a:latin typeface="David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15F24F8-B2B4-40FA-AD4E-41D39DCBB11D}"/>
              </a:ext>
            </a:extLst>
          </p:cNvPr>
          <p:cNvSpPr/>
          <p:nvPr/>
        </p:nvSpPr>
        <p:spPr>
          <a:xfrm>
            <a:off x="8807737" y="6399950"/>
            <a:ext cx="8927722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rgbClr val="009999"/>
                </a:solidFill>
              </a:rPr>
              <a:t>תחילת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rgbClr val="001C54"/>
                </a:solidFill>
              </a:rPr>
              <a:t>שנת הלימודים:</a:t>
            </a:r>
          </a:p>
        </p:txBody>
      </p:sp>
      <p:sp>
        <p:nvSpPr>
          <p:cNvPr id="5" name="מלבן 3">
            <a:extLst>
              <a:ext uri="{FF2B5EF4-FFF2-40B4-BE49-F238E27FC236}">
                <a16:creationId xmlns:a16="http://schemas.microsoft.com/office/drawing/2014/main" id="{80AB0BB2-B705-4986-B6F5-20744780320E}"/>
              </a:ext>
            </a:extLst>
          </p:cNvPr>
          <p:cNvSpPr txBox="1">
            <a:spLocks noChangeArrowheads="1"/>
          </p:cNvSpPr>
          <p:nvPr/>
        </p:nvSpPr>
        <p:spPr>
          <a:xfrm>
            <a:off x="5401225" y="7847953"/>
            <a:ext cx="12334234" cy="22544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450"/>
              </a:spcBef>
              <a:buClr>
                <a:srgbClr val="FCE300"/>
              </a:buClr>
              <a:buFont typeface="Arial" pitchFamily="34" charset="0"/>
              <a:buChar char="•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לפי לוח השנה האקדמית</a:t>
            </a:r>
          </a:p>
          <a:p>
            <a:pPr lvl="1" algn="r" rtl="1">
              <a:spcBef>
                <a:spcPts val="450"/>
              </a:spcBef>
              <a:buClr>
                <a:srgbClr val="FCE300"/>
              </a:buClr>
              <a:buFont typeface="Wingdings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 יום חמישי 27.10.22. בשעה 14:00</a:t>
            </a:r>
          </a:p>
          <a:p>
            <a:pPr marL="342900" lvl="1" algn="r" rtl="1">
              <a:spcBef>
                <a:spcPts val="450"/>
              </a:spcBef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  </a:t>
            </a:r>
          </a:p>
          <a:p>
            <a:pPr algn="r" rtl="1">
              <a:spcBef>
                <a:spcPts val="450"/>
              </a:spcBef>
              <a:buClr>
                <a:srgbClr val="FCE300"/>
              </a:buClr>
              <a:buFont typeface="Wingdings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David" pitchFamily="34" charset="-79"/>
              </a:rPr>
              <a:t>לקראת פתיחת שנת הלימודים יתקיים יום אוריינטציה (גיבוש והיכרות)</a:t>
            </a:r>
          </a:p>
        </p:txBody>
      </p:sp>
      <p:pic>
        <p:nvPicPr>
          <p:cNvPr id="7" name="Picture 2" descr="לוגו הטכניון - paamonim">
            <a:extLst>
              <a:ext uri="{FF2B5EF4-FFF2-40B4-BE49-F238E27FC236}">
                <a16:creationId xmlns:a16="http://schemas.microsoft.com/office/drawing/2014/main" id="{C39FDE5C-A0F2-484E-8D92-F31728E4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7183D78D-5BA3-4B48-8A48-703537A019AE}"/>
              </a:ext>
            </a:extLst>
          </p:cNvPr>
          <p:cNvSpPr/>
          <p:nvPr/>
        </p:nvSpPr>
        <p:spPr>
          <a:xfrm>
            <a:off x="8308973" y="713770"/>
            <a:ext cx="8927722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תנאי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קבלה: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FD617AE-9197-4409-83BB-7F1C2FA6F22E}"/>
              </a:ext>
            </a:extLst>
          </p:cNvPr>
          <p:cNvSpPr txBox="1">
            <a:spLocks noChangeArrowheads="1"/>
          </p:cNvSpPr>
          <p:nvPr/>
        </p:nvSpPr>
        <p:spPr>
          <a:xfrm>
            <a:off x="2823072" y="3753549"/>
            <a:ext cx="14051763" cy="295574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lnSpc>
                <a:spcPct val="150000"/>
              </a:lnSpc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תואר ראשון לפחות, ממוסד אקדמי מוכר עם ציון ממוצע של 80 ומעלה.</a:t>
            </a:r>
            <a:endParaRPr lang="en-US" sz="3200" b="1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ניסיון מקצועי בעבודה של שנתיים ומעלה לאחר סיום התואר.</a:t>
            </a:r>
            <a:endParaRPr lang="en-US" sz="3200" b="1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בחינת </a:t>
            </a:r>
            <a:r>
              <a:rPr lang="en-US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GMAT</a:t>
            </a: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(חלק כמותי באחוזון 50 ומעלה, ומילולי אופציונלי)</a:t>
            </a:r>
          </a:p>
          <a:p>
            <a:pPr marL="457200" indent="-457200" algn="r" rtl="1">
              <a:lnSpc>
                <a:spcPct val="150000"/>
              </a:lnSpc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שני ממליצים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77F2994-B4F5-4982-927A-FFC1DA847DD1}"/>
              </a:ext>
            </a:extLst>
          </p:cNvPr>
          <p:cNvSpPr txBox="1"/>
          <p:nvPr/>
        </p:nvSpPr>
        <p:spPr>
          <a:xfrm>
            <a:off x="10255797" y="8610421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defTabSz="514350" rtl="1" fontAlgn="auto">
              <a:spcBef>
                <a:spcPts val="0"/>
              </a:spcBef>
              <a:spcAft>
                <a:spcPts val="0"/>
              </a:spcAft>
              <a:buClr>
                <a:srgbClr val="D4A029"/>
              </a:buClr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001C54"/>
                </a:solidFill>
              </a:rPr>
              <a:t>נדרש מדרג של 30% עליונים בכיתה.</a:t>
            </a:r>
          </a:p>
          <a:p>
            <a:pPr marL="285750" indent="-285750" algn="r" defTabSz="514350" rtl="1" fontAlgn="auto">
              <a:spcBef>
                <a:spcPts val="0"/>
              </a:spcBef>
              <a:spcAft>
                <a:spcPts val="0"/>
              </a:spcAft>
              <a:buClr>
                <a:srgbClr val="D4A029"/>
              </a:buClr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001C54"/>
                </a:solidFill>
              </a:rPr>
              <a:t>ראיון אישי (*** לפי דרישת הצוות)</a:t>
            </a:r>
          </a:p>
          <a:p>
            <a:pPr>
              <a:buClr>
                <a:srgbClr val="D4A029"/>
              </a:buClr>
            </a:pPr>
            <a:endParaRPr lang="en-US" sz="2400" dirty="0">
              <a:solidFill>
                <a:srgbClr val="001C54"/>
              </a:solidFill>
            </a:endParaRPr>
          </a:p>
        </p:txBody>
      </p:sp>
      <p:pic>
        <p:nvPicPr>
          <p:cNvPr id="7" name="Picture 2" descr="לוגו הטכניון - paamonim">
            <a:extLst>
              <a:ext uri="{FF2B5EF4-FFF2-40B4-BE49-F238E27FC236}">
                <a16:creationId xmlns:a16="http://schemas.microsoft.com/office/drawing/2014/main" id="{5568E892-45DC-469E-80C0-50C89069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747F2F37-9B33-4E08-B897-AA84541B78D2}"/>
              </a:ext>
            </a:extLst>
          </p:cNvPr>
          <p:cNvSpPr/>
          <p:nvPr/>
        </p:nvSpPr>
        <p:spPr>
          <a:xfrm>
            <a:off x="8308973" y="713770"/>
            <a:ext cx="8927722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תנאי הקבלה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(פטורים):</a:t>
            </a:r>
          </a:p>
        </p:txBody>
      </p:sp>
      <p:sp>
        <p:nvSpPr>
          <p:cNvPr id="3" name="מלבן 3">
            <a:extLst>
              <a:ext uri="{FF2B5EF4-FFF2-40B4-BE49-F238E27FC236}">
                <a16:creationId xmlns:a16="http://schemas.microsoft.com/office/drawing/2014/main" id="{1168B46D-6E2A-4C81-900D-759161ACB5C7}"/>
              </a:ext>
            </a:extLst>
          </p:cNvPr>
          <p:cNvSpPr txBox="1">
            <a:spLocks noChangeArrowheads="1"/>
          </p:cNvSpPr>
          <p:nvPr/>
        </p:nvSpPr>
        <p:spPr>
          <a:xfrm>
            <a:off x="4516582" y="3005596"/>
            <a:ext cx="12720114" cy="501675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528" algn="r" rtl="1">
              <a:defRPr/>
            </a:pP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פטור מה- </a:t>
            </a:r>
            <a:r>
              <a:rPr lang="en-US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GMAT</a:t>
            </a: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 rtl="1">
              <a:buClr>
                <a:srgbClr val="FCE300"/>
              </a:buClr>
              <a:buFont typeface="Wingdings" panose="05000000000000000000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בוגרי תואר ראשון בטכניון בממוצע 85 ומעלה.</a:t>
            </a:r>
            <a:endParaRPr lang="en-US" sz="3200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410" indent="-227410" algn="r" rtl="1">
              <a:buClr>
                <a:srgbClr val="FCE300"/>
              </a:buClr>
              <a:buFont typeface="Wingdings" panose="05000000000000000000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בעלי תואר שני ממוסד אקדמי מוכר, בהנדסה, מדעים מדויקים, מדעי החיים, כלכלה וניהול, בציון סופי של 85 לפחות</a:t>
            </a:r>
          </a:p>
          <a:p>
            <a:pPr algn="r" rtl="1">
              <a:buClr>
                <a:srgbClr val="FCE300"/>
              </a:buClr>
              <a:buFont typeface="Wingdings" panose="05000000000000000000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בעלי תואר </a:t>
            </a:r>
            <a:r>
              <a:rPr lang="en-US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he-IL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ובעלי תואר </a:t>
            </a:r>
            <a:r>
              <a:rPr lang="en-US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endParaRPr lang="he-IL" sz="3200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28" algn="r" rtl="1">
              <a:defRPr/>
            </a:pPr>
            <a:endParaRPr lang="he-IL" sz="3200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28" algn="r" rtl="1">
              <a:defRPr/>
            </a:pP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יכולים להגיש בקשה בכתב לפטור מה-</a:t>
            </a:r>
            <a:r>
              <a:rPr lang="en-US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GMAT</a:t>
            </a:r>
            <a:r>
              <a:rPr lang="he-IL" sz="3200" b="1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במעמד הרישום:</a:t>
            </a:r>
          </a:p>
          <a:p>
            <a:pPr algn="r" rtl="1">
              <a:buClr>
                <a:srgbClr val="FCE300"/>
              </a:buClr>
              <a:buFont typeface="Wingdings" panose="05000000000000000000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בעלי תואר שני, ממוסד אקדמי מוכר, מכל תחום אחר, בציון סופי של 85 לפחות.</a:t>
            </a:r>
            <a:endParaRPr lang="en-US" sz="3200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CE300"/>
              </a:buClr>
              <a:buFont typeface="Wingdings" panose="05000000000000000000" pitchFamily="2" charset="2"/>
              <a:buChar char="ü"/>
              <a:defRPr/>
            </a:pPr>
            <a:r>
              <a:rPr lang="he-IL" sz="3200" kern="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בעלי ניסיון קודם בעבודה של שבע שנים לפחות בתפקידי ניהול.</a:t>
            </a:r>
            <a:endParaRPr lang="en-US" sz="3200" kern="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918663-6E5F-49C8-9AA8-979F8E1430A8}"/>
              </a:ext>
            </a:extLst>
          </p:cNvPr>
          <p:cNvSpPr/>
          <p:nvPr/>
        </p:nvSpPr>
        <p:spPr>
          <a:xfrm>
            <a:off x="250466" y="7217439"/>
            <a:ext cx="6002849" cy="392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FCE300"/>
              </a:buClr>
              <a:buFont typeface="Arial" panose="020B0604020202020204" pitchFamily="34" charset="0"/>
              <a:buChar char="•"/>
              <a:defRPr/>
            </a:pPr>
            <a:r>
              <a:rPr lang="he-IL" sz="2400" b="1" dirty="0">
                <a:solidFill>
                  <a:srgbClr val="009999"/>
                </a:solidFill>
              </a:rPr>
              <a:t>השלמת דרישת שפות: </a:t>
            </a:r>
            <a:r>
              <a:rPr lang="he-IL" sz="2400" dirty="0">
                <a:solidFill>
                  <a:srgbClr val="001C54"/>
                </a:solidFill>
              </a:rPr>
              <a:t>בהתאם לתקנון בית הספר ללימודי מוסמכים בטכניון, סטודנטים המתקבלים לתארים מתקדמים נדרשים לעבור בסמסטר הראשון להשתלמותם בחינה באנגלית, אלא</a:t>
            </a:r>
            <a:r>
              <a:rPr lang="he-IL" sz="2400" b="1" dirty="0">
                <a:solidFill>
                  <a:srgbClr val="001C54"/>
                </a:solidFill>
              </a:rPr>
              <a:t> אם קיבלו פטור מהטכניון או קיבלו ציון באחוזון 75 ומעלה בחלק המילולי במבחן ה GMAT.</a:t>
            </a:r>
            <a:endParaRPr lang="en-US" sz="2400" b="1" dirty="0">
              <a:solidFill>
                <a:srgbClr val="001C54"/>
              </a:solidFill>
            </a:endParaRPr>
          </a:p>
        </p:txBody>
      </p:sp>
      <p:pic>
        <p:nvPicPr>
          <p:cNvPr id="6" name="Picture 2" descr="לוגו הטכניון - paamonim">
            <a:extLst>
              <a:ext uri="{FF2B5EF4-FFF2-40B4-BE49-F238E27FC236}">
                <a16:creationId xmlns:a16="http://schemas.microsoft.com/office/drawing/2014/main" id="{98DCE3CF-2915-4D45-B468-D407351E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747F2F37-9B33-4E08-B897-AA84541B78D2}"/>
              </a:ext>
            </a:extLst>
          </p:cNvPr>
          <p:cNvSpPr/>
          <p:nvPr/>
        </p:nvSpPr>
        <p:spPr>
          <a:xfrm>
            <a:off x="8308973" y="713770"/>
            <a:ext cx="8927722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פרופיל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סטודנטים: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1C54"/>
                </a:solidFill>
              </a:rPr>
              <a:t>(ע"פ מסיימים 2022)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AD61960-D39F-4259-8F2D-381541EDE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19886"/>
              </p:ext>
            </p:extLst>
          </p:nvPr>
        </p:nvGraphicFramePr>
        <p:xfrm>
          <a:off x="3362631" y="3407906"/>
          <a:ext cx="12314903" cy="6266631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6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1C54"/>
                          </a:solidFill>
                          <a:effectLst/>
                        </a:rPr>
                        <a:t>79 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3200" b="1" dirty="0">
                          <a:solidFill>
                            <a:srgbClr val="001C54"/>
                          </a:solidFill>
                          <a:effectLst/>
                        </a:rPr>
                        <a:t>מתקבלים</a:t>
                      </a:r>
                      <a:endParaRPr lang="en-US" sz="3200" b="1" dirty="0">
                        <a:solidFill>
                          <a:srgbClr val="001C5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36% / 64%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נשים / גברים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29%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בעלי תואר גבוה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34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 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(מתוכם 70%</a:t>
                      </a:r>
                      <a:r>
                        <a:rPr lang="he-IL" sz="2800" b="1" baseline="0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בוגרי טכניון)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בוגרי הנדסה ומדעים מדויקים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5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7.4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ממוצע שנות ניסיון בעבודה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70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85.8 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ממוצע ציונים תואר ראשון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5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67%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ממוצע ציונים בחלק הכמותי בבחינת </a:t>
                      </a:r>
                      <a:r>
                        <a:rPr lang="en-US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GMAT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5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 (31 סטודנטים)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עובדים בחברות הי-טק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5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  (7 סטודנטים)  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עובדים בתעשיות ביטחון/צבא</a:t>
                      </a:r>
                      <a:endParaRPr lang="en-US" sz="2800" b="1" dirty="0"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לוגו הטכניון - paamonim">
            <a:extLst>
              <a:ext uri="{FF2B5EF4-FFF2-40B4-BE49-F238E27FC236}">
                <a16:creationId xmlns:a16="http://schemas.microsoft.com/office/drawing/2014/main" id="{CBC50594-1932-42E2-82B9-452FAC90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747F2F37-9B33-4E08-B897-AA84541B78D2}"/>
              </a:ext>
            </a:extLst>
          </p:cNvPr>
          <p:cNvSpPr/>
          <p:nvPr/>
        </p:nvSpPr>
        <p:spPr>
          <a:xfrm>
            <a:off x="8308973" y="713770"/>
            <a:ext cx="8927722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הצטרפו לקהילת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בוגרים פעילה: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1D3F82-4B9B-4C5D-B6A3-3A0240EB65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0614" y="3222209"/>
            <a:ext cx="2646649" cy="396997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548E365-CAE5-4BE7-A1C3-F2775DCAC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2509" y="3218163"/>
            <a:ext cx="2646649" cy="397402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BD83335-D0AF-4B68-AADC-9C1FF34A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688" y="3218163"/>
            <a:ext cx="2249317" cy="336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nergix Group - Creating Your Green Energy">
            <a:hlinkClick r:id="rId5"/>
            <a:extLst>
              <a:ext uri="{FF2B5EF4-FFF2-40B4-BE49-F238E27FC236}">
                <a16:creationId xmlns:a16="http://schemas.microsoft.com/office/drawing/2014/main" id="{E8BC02BA-BEA2-4C30-9B00-005879C1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371" y="6603111"/>
            <a:ext cx="1960076" cy="6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4833133-8A1F-4584-B489-1F28D8D5CD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2786" y="7206610"/>
            <a:ext cx="2256372" cy="595087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EFFEF799-29C6-4F2A-AF45-972AC34568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3368" y="6618553"/>
            <a:ext cx="2081139" cy="2081139"/>
          </a:xfrm>
          <a:prstGeom prst="rect">
            <a:avLst/>
          </a:prstGeom>
        </p:spPr>
      </p:pic>
      <p:pic>
        <p:nvPicPr>
          <p:cNvPr id="11" name="Picture 2" descr="C:\Users\User\Desktop\MBAs\Lena Levin.jpg">
            <a:extLst>
              <a:ext uri="{FF2B5EF4-FFF2-40B4-BE49-F238E27FC236}">
                <a16:creationId xmlns:a16="http://schemas.microsoft.com/office/drawing/2014/main" id="{7104C4CE-2BD2-463F-B0AA-112EFB13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915" y="3204380"/>
            <a:ext cx="2065387" cy="19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85F21A9-DCD5-4189-8413-3880AA51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800" y="3200868"/>
            <a:ext cx="2065387" cy="19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A686076-0564-4ED6-AA95-26A832F0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429" y="4901400"/>
            <a:ext cx="2529021" cy="14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AC3F1FE9-2091-45A6-849A-6F04AF6EA47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45" y="3200868"/>
            <a:ext cx="4233799" cy="3366474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90E3FF5E-28DE-4C75-A70A-19897D2443B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67" y="3300484"/>
            <a:ext cx="1824213" cy="521204"/>
          </a:xfrm>
          <a:prstGeom prst="rect">
            <a:avLst/>
          </a:prstGeom>
        </p:spPr>
      </p:pic>
      <p:pic>
        <p:nvPicPr>
          <p:cNvPr id="16" name="Picture 2" descr="לוגו הטכניון - paamonim">
            <a:extLst>
              <a:ext uri="{FF2B5EF4-FFF2-40B4-BE49-F238E27FC236}">
                <a16:creationId xmlns:a16="http://schemas.microsoft.com/office/drawing/2014/main" id="{09BA565C-BAA3-485F-AF84-D381B82D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986D51-4991-4A51-8F16-9142672B35C1}"/>
              </a:ext>
            </a:extLst>
          </p:cNvPr>
          <p:cNvSpPr txBox="1"/>
          <p:nvPr/>
        </p:nvSpPr>
        <p:spPr>
          <a:xfrm>
            <a:off x="5865966" y="10097435"/>
            <a:ext cx="5541264" cy="1077218"/>
          </a:xfrm>
          <a:prstGeom prst="rect">
            <a:avLst/>
          </a:prstGeom>
          <a:noFill/>
          <a:ln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נציגות מתאמת של הסטודנטים</a:t>
            </a:r>
          </a:p>
          <a:p>
            <a:endParaRPr lang="en-US" sz="3200" b="1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74400-E59E-48B3-9E13-698A04094E03}"/>
              </a:ext>
            </a:extLst>
          </p:cNvPr>
          <p:cNvSpPr txBox="1"/>
          <p:nvPr/>
        </p:nvSpPr>
        <p:spPr>
          <a:xfrm>
            <a:off x="7417716" y="1048776"/>
            <a:ext cx="2523744" cy="707886"/>
          </a:xfrm>
          <a:prstGeom prst="rect">
            <a:avLst/>
          </a:prstGeom>
          <a:solidFill>
            <a:srgbClr val="00EA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הצוות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6BFFA-5FEF-4843-8E73-FA7972491813}"/>
              </a:ext>
            </a:extLst>
          </p:cNvPr>
          <p:cNvSpPr txBox="1"/>
          <p:nvPr/>
        </p:nvSpPr>
        <p:spPr>
          <a:xfrm>
            <a:off x="6616363" y="2620791"/>
            <a:ext cx="4126451" cy="1200329"/>
          </a:xfrm>
          <a:prstGeom prst="rect">
            <a:avLst/>
          </a:prstGeom>
          <a:noFill/>
          <a:ln>
            <a:solidFill>
              <a:srgbClr val="00C3B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דיקן</a:t>
            </a:r>
          </a:p>
          <a:p>
            <a:pPr algn="ctr"/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פרופ' רן </a:t>
            </a:r>
            <a:r>
              <a:rPr lang="he-IL" sz="3600" b="1" dirty="0" err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סמורודינסקי</a:t>
            </a:r>
            <a:endParaRPr lang="en-US" sz="2000" b="1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05DD1-C35C-453A-960C-2542CB366027}"/>
              </a:ext>
            </a:extLst>
          </p:cNvPr>
          <p:cNvSpPr txBox="1"/>
          <p:nvPr/>
        </p:nvSpPr>
        <p:spPr>
          <a:xfrm>
            <a:off x="9181974" y="4296307"/>
            <a:ext cx="4469493" cy="1200329"/>
          </a:xfrm>
          <a:prstGeom prst="rect">
            <a:avLst/>
          </a:prstGeom>
          <a:noFill/>
          <a:ln>
            <a:solidFill>
              <a:srgbClr val="00C3B4"/>
            </a:solidFill>
          </a:ln>
        </p:spPr>
        <p:txBody>
          <a:bodyPr wrap="none" rtlCol="0">
            <a:spAutoFit/>
          </a:bodyPr>
          <a:lstStyle/>
          <a:p>
            <a:pPr algn="ctr" rtl="1"/>
            <a:r>
              <a:rPr lang="he-IL" sz="3600" b="1" dirty="0" err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ס.דיקן</a:t>
            </a:r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600" b="1" dirty="0" err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לתכנית</a:t>
            </a:r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ה</a:t>
            </a:r>
            <a:r>
              <a:rPr lang="en-US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פרופ' מרים ארז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C7169-B903-4540-86F5-D3B4ABBC1852}"/>
              </a:ext>
            </a:extLst>
          </p:cNvPr>
          <p:cNvSpPr txBox="1"/>
          <p:nvPr/>
        </p:nvSpPr>
        <p:spPr>
          <a:xfrm>
            <a:off x="5556250" y="7038928"/>
            <a:ext cx="6080196" cy="3046988"/>
          </a:xfrm>
          <a:prstGeom prst="rect">
            <a:avLst/>
          </a:prstGeom>
          <a:noFill/>
          <a:ln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וועדת</a:t>
            </a:r>
            <a:r>
              <a:rPr lang="en-US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:MBA </a:t>
            </a:r>
          </a:p>
          <a:p>
            <a:pPr algn="ctr">
              <a:defRPr/>
            </a:pPr>
            <a:r>
              <a:rPr lang="he-IL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פרופ' עידו ערב</a:t>
            </a:r>
            <a:br>
              <a:rPr lang="en-US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פרופ' יאיר גולדברג</a:t>
            </a:r>
            <a:br>
              <a:rPr lang="en-US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פרופ' רן </a:t>
            </a:r>
            <a:r>
              <a:rPr lang="he-IL" sz="3200" b="1" dirty="0" err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סמורודינסקי</a:t>
            </a:r>
            <a:endParaRPr lang="he-IL" sz="3200" b="1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e-IL" sz="32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פרופ' מרים ארז (יו"ר)</a:t>
            </a:r>
          </a:p>
          <a:p>
            <a:pPr algn="ctr" rtl="1"/>
            <a:endParaRPr lang="en-US" sz="3200" b="1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52B2C962-6CB1-490B-9726-79805CE0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712" y="4325804"/>
            <a:ext cx="1170215" cy="1221775"/>
          </a:xfrm>
          <a:prstGeom prst="rect">
            <a:avLst/>
          </a:prstGeom>
        </p:spPr>
      </p:pic>
      <p:pic>
        <p:nvPicPr>
          <p:cNvPr id="15" name="תמונה 6">
            <a:extLst>
              <a:ext uri="{FF2B5EF4-FFF2-40B4-BE49-F238E27FC236}">
                <a16:creationId xmlns:a16="http://schemas.microsoft.com/office/drawing/2014/main" id="{0699DE76-93D9-4172-A88D-8DFA86B0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83" y="4304358"/>
            <a:ext cx="932653" cy="1221775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E44E1A93-DF8A-4CAC-94F0-782AB87C5096}"/>
              </a:ext>
            </a:extLst>
          </p:cNvPr>
          <p:cNvSpPr txBox="1"/>
          <p:nvPr/>
        </p:nvSpPr>
        <p:spPr>
          <a:xfrm>
            <a:off x="2757361" y="4315079"/>
            <a:ext cx="4499950" cy="1200329"/>
          </a:xfrm>
          <a:prstGeom prst="rect">
            <a:avLst/>
          </a:prstGeom>
          <a:noFill/>
          <a:ln>
            <a:solidFill>
              <a:srgbClr val="00C3B4"/>
            </a:solidFill>
          </a:ln>
        </p:spPr>
        <p:txBody>
          <a:bodyPr wrap="none" rtlCol="0">
            <a:spAutoFit/>
          </a:bodyPr>
          <a:lstStyle/>
          <a:p>
            <a:pPr algn="ctr" rtl="1"/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מזכירת תכנית ה</a:t>
            </a:r>
            <a:r>
              <a:rPr lang="en-US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אווה </a:t>
            </a:r>
            <a:r>
              <a:rPr lang="he-IL" sz="3600" b="1" dirty="0" err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זלובינסקי</a:t>
            </a:r>
            <a:endParaRPr lang="he-IL" sz="3600" b="1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ann Smorodinsky">
            <a:extLst>
              <a:ext uri="{FF2B5EF4-FFF2-40B4-BE49-F238E27FC236}">
                <a16:creationId xmlns:a16="http://schemas.microsoft.com/office/drawing/2014/main" id="{5EFD7DB8-4F12-4653-A834-8EEB984ED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813" y="2507350"/>
            <a:ext cx="1324495" cy="13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לוגו הטכניון - paamonim">
            <a:extLst>
              <a:ext uri="{FF2B5EF4-FFF2-40B4-BE49-F238E27FC236}">
                <a16:creationId xmlns:a16="http://schemas.microsoft.com/office/drawing/2014/main" id="{7EA81840-B2B5-409A-8F2C-0FCD7279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928292-55B5-47CE-9707-00D6468F6620}"/>
              </a:ext>
            </a:extLst>
          </p:cNvPr>
          <p:cNvSpPr/>
          <p:nvPr/>
        </p:nvSpPr>
        <p:spPr>
          <a:xfrm>
            <a:off x="9247238" y="5582234"/>
            <a:ext cx="4454014" cy="1202024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he-IL" sz="3600" b="1" dirty="0" err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ס.דיקן</a:t>
            </a:r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לתכנית ה</a:t>
            </a:r>
            <a:r>
              <a:rPr lang="en-US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he-IL" sz="3600" b="1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פרופ' עדו ערב</a:t>
            </a:r>
          </a:p>
        </p:txBody>
      </p:sp>
      <p:pic>
        <p:nvPicPr>
          <p:cNvPr id="5" name="Picture 2" descr="Ido Erev">
            <a:extLst>
              <a:ext uri="{FF2B5EF4-FFF2-40B4-BE49-F238E27FC236}">
                <a16:creationId xmlns:a16="http://schemas.microsoft.com/office/drawing/2014/main" id="{2D6881FB-1328-4070-BF59-57C9BE31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731" y="5544523"/>
            <a:ext cx="1254483" cy="12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40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הנדסת תעשייה וניהול | רישום וקבלה לתואר ראשון בטכניון">
            <a:extLst>
              <a:ext uri="{FF2B5EF4-FFF2-40B4-BE49-F238E27FC236}">
                <a16:creationId xmlns:a16="http://schemas.microsoft.com/office/drawing/2014/main" id="{41FF1894-614E-4249-B1A2-B3624EAC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6475" cy="113093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3">
            <a:extLst>
              <a:ext uri="{FF2B5EF4-FFF2-40B4-BE49-F238E27FC236}">
                <a16:creationId xmlns:a16="http://schemas.microsoft.com/office/drawing/2014/main" id="{C21C403A-7939-47EB-8686-540DFF1DB3D0}"/>
              </a:ext>
            </a:extLst>
          </p:cNvPr>
          <p:cNvSpPr/>
          <p:nvPr/>
        </p:nvSpPr>
        <p:spPr>
          <a:xfrm>
            <a:off x="8308973" y="713770"/>
            <a:ext cx="8927722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למידע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והרשמה: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DA902-9B27-4333-BF2B-AC1DD5E349C5}"/>
              </a:ext>
            </a:extLst>
          </p:cNvPr>
          <p:cNvSpPr/>
          <p:nvPr/>
        </p:nvSpPr>
        <p:spPr>
          <a:xfrm>
            <a:off x="9896474" y="3382775"/>
            <a:ext cx="8696325" cy="535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en-US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mbacoord@technion.ac.il</a:t>
            </a: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en-US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mbasecr@technion.ac.il</a:t>
            </a: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טל. 04-8294248 | 04-8294448</a:t>
            </a:r>
            <a:endParaRPr lang="en-US" sz="32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אתר התוכנית: </a:t>
            </a:r>
            <a:r>
              <a:rPr lang="en-US" sz="3200" b="1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mba.</a:t>
            </a:r>
            <a:r>
              <a:rPr lang="en-US" sz="32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technion.ac.il</a:t>
            </a:r>
            <a:endParaRPr lang="he-IL" sz="32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למידע לגבי הרשמה וערכות הרשמה:</a:t>
            </a:r>
            <a:endParaRPr lang="en-US" sz="32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800" rtl="1">
              <a:lnSpc>
                <a:spcPct val="120000"/>
              </a:lnSpc>
              <a:buClr>
                <a:srgbClr val="D4A029"/>
              </a:buClr>
              <a:defRPr/>
            </a:pPr>
            <a:r>
              <a:rPr lang="en-US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www.graduate.technion.ac.il</a:t>
            </a:r>
            <a:r>
              <a:rPr lang="en-US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/Enrollment/</a:t>
            </a:r>
            <a:r>
              <a:rPr lang="en-US" sz="32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Enrollment_kit.asp</a:t>
            </a:r>
            <a:endParaRPr lang="he-IL" sz="32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לוגו הטכניון - paamonim">
            <a:extLst>
              <a:ext uri="{FF2B5EF4-FFF2-40B4-BE49-F238E27FC236}">
                <a16:creationId xmlns:a16="http://schemas.microsoft.com/office/drawing/2014/main" id="{1BC2C186-BE62-4766-9939-0CF71118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>
            <a:extLst>
              <a:ext uri="{FF2B5EF4-FFF2-40B4-BE49-F238E27FC236}">
                <a16:creationId xmlns:a16="http://schemas.microsoft.com/office/drawing/2014/main" id="{C21C403A-7939-47EB-8686-540DFF1DB3D0}"/>
              </a:ext>
            </a:extLst>
          </p:cNvPr>
          <p:cNvSpPr/>
          <p:nvPr/>
        </p:nvSpPr>
        <p:spPr>
          <a:xfrm>
            <a:off x="5588189" y="4085015"/>
            <a:ext cx="8927722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9999"/>
                </a:solidFill>
              </a:rPr>
              <a:t>תודה רבה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001C54"/>
                </a:solidFill>
              </a:rPr>
              <a:t>נתראה בתחילת שנת הלימודים </a:t>
            </a:r>
            <a:r>
              <a:rPr lang="he-IL" sz="4800" b="1" dirty="0">
                <a:solidFill>
                  <a:srgbClr val="001C54"/>
                </a:solidFill>
                <a:sym typeface="Wingdings" panose="05000000000000000000" pitchFamily="2" charset="2"/>
              </a:rPr>
              <a:t></a:t>
            </a:r>
            <a:endParaRPr lang="he-IL" sz="4800" b="1" dirty="0">
              <a:solidFill>
                <a:srgbClr val="001C54"/>
              </a:solidFill>
            </a:endParaRPr>
          </a:p>
        </p:txBody>
      </p:sp>
      <p:pic>
        <p:nvPicPr>
          <p:cNvPr id="5" name="Picture 2" descr="לוגו הטכניון - paamonim">
            <a:extLst>
              <a:ext uri="{FF2B5EF4-FFF2-40B4-BE49-F238E27FC236}">
                <a16:creationId xmlns:a16="http://schemas.microsoft.com/office/drawing/2014/main" id="{1A4C41DB-C276-4191-9768-F9372B08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341266-7681-4496-A2A0-62E5254BEBB4}"/>
              </a:ext>
            </a:extLst>
          </p:cNvPr>
          <p:cNvSpPr txBox="1">
            <a:spLocks/>
          </p:cNvSpPr>
          <p:nvPr/>
        </p:nvSpPr>
        <p:spPr>
          <a:xfrm>
            <a:off x="7494103" y="1748386"/>
            <a:ext cx="2966267" cy="948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400" b="1" kern="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למה </a:t>
            </a:r>
            <a:r>
              <a:rPr lang="en-US" sz="4400" b="1" kern="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he-IL" sz="4400" b="1" kern="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kern="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29506-D025-4B27-927B-8FD724CB7648}"/>
              </a:ext>
            </a:extLst>
          </p:cNvPr>
          <p:cNvSpPr txBox="1"/>
          <p:nvPr/>
        </p:nvSpPr>
        <p:spPr>
          <a:xfrm>
            <a:off x="985378" y="3423295"/>
            <a:ext cx="152954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4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הכשרה מקצועית לניהול מודרני: </a:t>
            </a:r>
            <a:endParaRPr lang="en-US" sz="44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40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יזמות וחדשנות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40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אסטרטגיה וקבלת החלטות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40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הפונקציות הניהוליות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40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ניהול בעולם דיגיטלי – בינה עסקית ונתוני עתק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40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עבודת צוות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40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השתלבות בעולם גלובלי – שיתופי פעולה, תקשורת בינאישית</a:t>
            </a:r>
            <a:endParaRPr lang="en-US" sz="32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E190D-F4A0-4A2E-9CDE-97C8497AD2C4}"/>
              </a:ext>
            </a:extLst>
          </p:cNvPr>
          <p:cNvSpPr txBox="1"/>
          <p:nvPr/>
        </p:nvSpPr>
        <p:spPr>
          <a:xfrm>
            <a:off x="6355120" y="4521718"/>
            <a:ext cx="22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 </a:t>
            </a:r>
            <a:endParaRPr lang="en-US" dirty="0"/>
          </a:p>
        </p:txBody>
      </p:sp>
      <p:pic>
        <p:nvPicPr>
          <p:cNvPr id="6" name="Picture 2" descr="לוגו הטכניון - paamonim">
            <a:extLst>
              <a:ext uri="{FF2B5EF4-FFF2-40B4-BE49-F238E27FC236}">
                <a16:creationId xmlns:a16="http://schemas.microsoft.com/office/drawing/2014/main" id="{8DFEF31B-4B39-4B9C-A97B-4504628D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7426F-8F3C-44C6-8CD6-9F20937F0D42}"/>
              </a:ext>
            </a:extLst>
          </p:cNvPr>
          <p:cNvSpPr txBox="1">
            <a:spLocks/>
          </p:cNvSpPr>
          <p:nvPr/>
        </p:nvSpPr>
        <p:spPr>
          <a:xfrm>
            <a:off x="5493258" y="6614351"/>
            <a:ext cx="490314" cy="252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981B1E-47A4-4742-A4A4-CB9986F558E4}"/>
              </a:ext>
            </a:extLst>
          </p:cNvPr>
          <p:cNvSpPr/>
          <p:nvPr/>
        </p:nvSpPr>
        <p:spPr>
          <a:xfrm>
            <a:off x="5556250" y="2291255"/>
            <a:ext cx="10708986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חזון וייעוד 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הכשרת הדור הבא של מובילי המשק הישראלי והגלובלי</a:t>
            </a:r>
          </a:p>
          <a:p>
            <a:pPr algn="r" rtl="1"/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סטודנטים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הטובים בארץ/ מוניטין המוסד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מרצים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מובילים אקדמיה/ תעשייה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מיומנויות ניהול (</a:t>
            </a:r>
            <a:r>
              <a:rPr lang="en-US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lang="en-US" sz="36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 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חיבור ידע אקדמי לידע עסקי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צוותים, יחס אישי</a:t>
            </a:r>
            <a:endParaRPr lang="en-US" sz="36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Telling</a:t>
            </a:r>
            <a:endParaRPr lang="he-IL" sz="36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קורסי בסיס/ידע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קורסי התנסות/מיומנות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קורסים אינטגרטיביים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36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עבודה בצוותים </a:t>
            </a:r>
            <a:endParaRPr lang="en-US" sz="36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32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929C8-130E-4319-964B-6600480B4B5C}"/>
              </a:ext>
            </a:extLst>
          </p:cNvPr>
          <p:cNvSpPr/>
          <p:nvPr/>
        </p:nvSpPr>
        <p:spPr>
          <a:xfrm>
            <a:off x="6262255" y="987377"/>
            <a:ext cx="4648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למה טכניון </a:t>
            </a:r>
            <a:r>
              <a:rPr lang="en-US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he-IL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3E0FF-F79D-41F9-95BC-2F315AAC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2" y="2163190"/>
            <a:ext cx="4536522" cy="66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>
            <a:extLst>
              <a:ext uri="{FF2B5EF4-FFF2-40B4-BE49-F238E27FC236}">
                <a16:creationId xmlns:a16="http://schemas.microsoft.com/office/drawing/2014/main" id="{C65FE514-3B80-4E5D-A95D-3EDF5A29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35" y="2151888"/>
            <a:ext cx="1308101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prstClr val="white"/>
                </a:solidFill>
                <a:latin typeface="David" pitchFamily="2" charset="-79"/>
                <a:cs typeface="David" pitchFamily="2" charset="-79"/>
              </a:rPr>
              <a:t>הטכניון</a:t>
            </a:r>
          </a:p>
          <a:p>
            <a:pPr algn="ctr"/>
            <a:r>
              <a:rPr lang="he-IL" sz="1000">
                <a:solidFill>
                  <a:prstClr val="white"/>
                </a:solidFill>
                <a:latin typeface="David" pitchFamily="2" charset="-79"/>
                <a:cs typeface="David" pitchFamily="2" charset="-79"/>
              </a:rPr>
              <a:t>מכון טכנולוגי לישראל</a:t>
            </a:r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25A99DA1-D4E0-4EED-9BAE-83D879FEFDBB}"/>
              </a:ext>
            </a:extLst>
          </p:cNvPr>
          <p:cNvSpPr txBox="1">
            <a:spLocks/>
          </p:cNvSpPr>
          <p:nvPr/>
        </p:nvSpPr>
        <p:spPr>
          <a:xfrm>
            <a:off x="8403291" y="1289932"/>
            <a:ext cx="1723549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rtlCol="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e-IL" sz="4400" b="1" kern="0" dirty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מטרות</a:t>
            </a:r>
            <a:endParaRPr lang="he-IL" sz="4000" b="1" kern="0" dirty="0">
              <a:ln w="1905"/>
              <a:solidFill>
                <a:srgbClr val="0099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מלבן 3">
            <a:extLst>
              <a:ext uri="{FF2B5EF4-FFF2-40B4-BE49-F238E27FC236}">
                <a16:creationId xmlns:a16="http://schemas.microsoft.com/office/drawing/2014/main" id="{9181CF61-D2AB-4100-ABD9-F82D1F19D7C6}"/>
              </a:ext>
            </a:extLst>
          </p:cNvPr>
          <p:cNvSpPr txBox="1">
            <a:spLocks noChangeArrowheads="1"/>
          </p:cNvSpPr>
          <p:nvPr/>
        </p:nvSpPr>
        <p:spPr>
          <a:xfrm>
            <a:off x="2408237" y="2705926"/>
            <a:ext cx="13713655" cy="66490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3237" indent="-457200" algn="r" rtl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לקבל את הסטודנטים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הטובים ביותר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מבחינת יכולות, מוטיבציה ללמידה ושאיפות לתרום ולקדם את יכולת התחרות של החברות בישראל ולתרום לכלכלה ולחברה. </a:t>
            </a:r>
          </a:p>
          <a:p>
            <a:pPr marL="503237" indent="-457200" algn="r" rtl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להכשיר את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המנהל כמנהיג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בסביבה גלובלית, עתירת ידע וטכנולוגיה, תוך הקפדה על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מצוינות אקדמית.</a:t>
            </a:r>
          </a:p>
          <a:p>
            <a:pPr marL="503237" indent="-457200" algn="r" rtl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להתוות דרכי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חשיבה אסטרטגית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לקבלת החלטות בסביבה</a:t>
            </a:r>
            <a:r>
              <a:rPr lang="he-IL" sz="3200" b="1" kern="0" dirty="0">
                <a:solidFill>
                  <a:srgbClr val="B4DCF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טכנולוגית</a:t>
            </a:r>
            <a:r>
              <a:rPr lang="he-IL" sz="3200" b="1" kern="0" dirty="0">
                <a:solidFill>
                  <a:srgbClr val="B4DCF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מורכבת ומשתנה.</a:t>
            </a:r>
          </a:p>
          <a:p>
            <a:pPr marL="503237" indent="-457200" algn="r" rtl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להקנות </a:t>
            </a:r>
            <a:r>
              <a:rPr lang="he-IL" sz="3200" b="1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שיטות וכלים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להתמודדות</a:t>
            </a:r>
            <a:r>
              <a:rPr lang="he-IL" sz="3200" b="1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עם תפקידי ניהול בכירים.</a:t>
            </a:r>
          </a:p>
          <a:p>
            <a:pPr marL="503237" indent="-457200" algn="r" rtl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להקנות </a:t>
            </a:r>
            <a:r>
              <a:rPr lang="he-IL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ידע והבנה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של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הגורם האנושי </a:t>
            </a:r>
            <a:r>
              <a:rPr lang="he-IL" sz="3200" b="1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בארגון, עבודת צוות, ניהול עובדי ידע</a:t>
            </a:r>
          </a:p>
          <a:p>
            <a:pPr marL="503237" indent="-457200" algn="r" rtl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להחדיר ערכי </a:t>
            </a:r>
            <a:r>
              <a:rPr lang="he-IL" sz="3200" b="1" kern="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אתיקה</a:t>
            </a:r>
            <a:r>
              <a:rPr lang="he-IL" sz="3200" b="1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e-IL" sz="3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בעבודה.</a:t>
            </a:r>
          </a:p>
        </p:txBody>
      </p:sp>
      <p:pic>
        <p:nvPicPr>
          <p:cNvPr id="5" name="Picture 2" descr="לוגו הטכניון - paamonim">
            <a:extLst>
              <a:ext uri="{FF2B5EF4-FFF2-40B4-BE49-F238E27FC236}">
                <a16:creationId xmlns:a16="http://schemas.microsoft.com/office/drawing/2014/main" id="{306276DB-9EF7-4948-89CE-30585088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8" y="587748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1BF0F9EF-5D23-42A3-A619-49DF6C01E23E}"/>
              </a:ext>
            </a:extLst>
          </p:cNvPr>
          <p:cNvSpPr txBox="1">
            <a:spLocks/>
          </p:cNvSpPr>
          <p:nvPr/>
        </p:nvSpPr>
        <p:spPr>
          <a:xfrm>
            <a:off x="4085303" y="3100634"/>
            <a:ext cx="9524330" cy="2430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4397" kern="0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e-IL" sz="3600" kern="0" dirty="0">
                <a:solidFill>
                  <a:srgbClr val="001C5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שילוב התחומים הפונקציונליים של הניהול. </a:t>
            </a:r>
          </a:p>
          <a:p>
            <a:pPr algn="r" rtl="1"/>
            <a:r>
              <a:rPr lang="he-IL" sz="3600" kern="0" dirty="0">
                <a:solidFill>
                  <a:srgbClr val="001C5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המנהלים הלומדים בתכנית רוכשים בנוסף לכלים אנליטיים ומודלים תיאורטיים גם שיטות וכלים ליישום </a:t>
            </a:r>
            <a:r>
              <a:rPr lang="he-IL" sz="3600" kern="0" dirty="0" err="1">
                <a:solidFill>
                  <a:srgbClr val="001C5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מיידי</a:t>
            </a:r>
            <a:r>
              <a:rPr lang="he-IL" sz="3600" kern="0" dirty="0">
                <a:solidFill>
                  <a:srgbClr val="001C5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בסביבה עסקית וטכנולוגית המשתנה במהירות.</a:t>
            </a:r>
            <a:endParaRPr lang="en-US" sz="3600" kern="0" dirty="0">
              <a:solidFill>
                <a:srgbClr val="001C5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066BD70-6E4A-4EFF-AC21-48D7972B42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4B4C815-27CE-4173-BE97-78E2D89FC1EB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4F3C8EF-172B-47B6-956D-CA66EAB889BC}"/>
              </a:ext>
            </a:extLst>
          </p:cNvPr>
          <p:cNvSpPr/>
          <p:nvPr/>
        </p:nvSpPr>
        <p:spPr>
          <a:xfrm>
            <a:off x="6179276" y="1789597"/>
            <a:ext cx="5138929" cy="9044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5277" b="1" dirty="0">
                <a:solidFill>
                  <a:srgbClr val="001C54"/>
                </a:solidFill>
              </a:rPr>
              <a:t>התכנית הכללית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E91B3-F5D2-4E5D-A631-E583CCAA5B5D}"/>
              </a:ext>
            </a:extLst>
          </p:cNvPr>
          <p:cNvGrpSpPr/>
          <p:nvPr/>
        </p:nvGrpSpPr>
        <p:grpSpPr>
          <a:xfrm>
            <a:off x="14028064" y="1350604"/>
            <a:ext cx="3080450" cy="2644210"/>
            <a:chOff x="2232252" y="1462971"/>
            <a:chExt cx="1401089" cy="1202673"/>
          </a:xfrm>
          <a:solidFill>
            <a:srgbClr val="00C3B4"/>
          </a:solidFill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CBA2DE27-82D4-4D7F-BAD7-9461D65C79AB}"/>
                </a:ext>
              </a:extLst>
            </p:cNvPr>
            <p:cNvSpPr/>
            <p:nvPr/>
          </p:nvSpPr>
          <p:spPr>
            <a:xfrm>
              <a:off x="2232252" y="1462971"/>
              <a:ext cx="1401089" cy="120267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00C3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23AB1115-8DE1-4C2A-AAC8-4845A78D047C}"/>
                </a:ext>
              </a:extLst>
            </p:cNvPr>
            <p:cNvSpPr txBox="1"/>
            <p:nvPr/>
          </p:nvSpPr>
          <p:spPr>
            <a:xfrm>
              <a:off x="2449232" y="1649223"/>
              <a:ext cx="967129" cy="830169"/>
            </a:xfrm>
            <a:prstGeom prst="rect">
              <a:avLst/>
            </a:prstGeom>
            <a:grpFill/>
            <a:ln>
              <a:solidFill>
                <a:srgbClr val="00C3B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3507" rIns="0" bIns="33507" numCol="1" spcCol="1270" anchor="ctr" anchorCtr="0">
              <a:noAutofit/>
            </a:bodyPr>
            <a:lstStyle/>
            <a:p>
              <a:pPr algn="ctr" defTabSz="1172733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3200" b="1" dirty="0">
                  <a:latin typeface="David" pitchFamily="34" charset="-79"/>
                </a:rPr>
                <a:t>ארגונים עתירי ידע וטכנולוגיה</a:t>
              </a:r>
            </a:p>
          </p:txBody>
        </p:sp>
      </p:grpSp>
      <p:pic>
        <p:nvPicPr>
          <p:cNvPr id="9" name="Picture 2" descr="לוגו הטכניון - paamonim">
            <a:extLst>
              <a:ext uri="{FF2B5EF4-FFF2-40B4-BE49-F238E27FC236}">
                <a16:creationId xmlns:a16="http://schemas.microsoft.com/office/drawing/2014/main" id="{3DB2EDD3-602F-44A4-8896-8ED8C74B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6E38BD-776C-4BD2-9AEC-5B0F0CF5BAD0}"/>
              </a:ext>
            </a:extLst>
          </p:cNvPr>
          <p:cNvSpPr/>
          <p:nvPr/>
        </p:nvSpPr>
        <p:spPr>
          <a:xfrm>
            <a:off x="5663380" y="6051710"/>
            <a:ext cx="798410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התכנית נמשכת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מיני-סמסטרים 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(רצוף!)</a:t>
            </a:r>
          </a:p>
          <a:p>
            <a:pPr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התכנית בנויה מ-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נקודות קרדיט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85787" lvl="1" indent="-28575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נקודות קורסי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חובה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85787" lvl="1" indent="-28575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מתוכם שני קורסים אינטגרטיביים:</a:t>
            </a:r>
          </a:p>
          <a:p>
            <a:pPr marL="642938" lvl="2" indent="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פרויקט גלובלי 5 נקודות</a:t>
            </a:r>
          </a:p>
          <a:p>
            <a:pPr marL="642938" lvl="2" indent="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משחק מנהלים 3 נקודות</a:t>
            </a:r>
          </a:p>
          <a:p>
            <a:pPr marL="585787" lvl="1" indent="-28575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נקודות של קורסי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בחירה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9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>
            <a:extLst>
              <a:ext uri="{FF2B5EF4-FFF2-40B4-BE49-F238E27FC236}">
                <a16:creationId xmlns:a16="http://schemas.microsoft.com/office/drawing/2014/main" id="{E8933ADD-4139-426B-935F-392BCFA09D88}"/>
              </a:ext>
            </a:extLst>
          </p:cNvPr>
          <p:cNvSpPr txBox="1">
            <a:spLocks/>
          </p:cNvSpPr>
          <p:nvPr/>
        </p:nvSpPr>
        <p:spPr>
          <a:xfrm>
            <a:off x="7632614" y="1179095"/>
            <a:ext cx="3342582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rtlCol="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e-IL" sz="4400" b="1" kern="0" dirty="0">
                <a:ln w="1905"/>
                <a:solidFill>
                  <a:srgbClr val="00C3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מבנה </a:t>
            </a:r>
            <a:r>
              <a:rPr lang="he-IL" sz="4400" b="1" kern="0" dirty="0" err="1">
                <a:ln w="1905"/>
                <a:solidFill>
                  <a:srgbClr val="00C3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התכנית</a:t>
            </a:r>
            <a:endParaRPr lang="he-IL" sz="4000" b="1" kern="0" dirty="0">
              <a:ln w="1905"/>
              <a:solidFill>
                <a:srgbClr val="00C3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5FAF8-0129-4183-9D74-D0D048F75BCE}"/>
              </a:ext>
            </a:extLst>
          </p:cNvPr>
          <p:cNvSpPr txBox="1"/>
          <p:nvPr/>
        </p:nvSpPr>
        <p:spPr>
          <a:xfrm>
            <a:off x="2426769" y="3500239"/>
            <a:ext cx="1005147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he-IL" sz="32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התכנית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נמשכת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מיני-סמסטרים 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(רצוף!)</a:t>
            </a:r>
          </a:p>
          <a:p>
            <a:pPr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he-IL" sz="32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התכנית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בנויה מ-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נקודות קרדיט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85787" lvl="1" indent="-28575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נקודות קורסי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חובה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85787" lvl="1" indent="-28575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מתוכם שני קורסים אינטגרטיביים:</a:t>
            </a:r>
          </a:p>
          <a:p>
            <a:pPr marL="642938" lvl="2" indent="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פרויקט גלובלי 5 נקודות</a:t>
            </a:r>
          </a:p>
          <a:p>
            <a:pPr marL="642938" lvl="2" indent="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משחק מנהלים 3 נקודות</a:t>
            </a:r>
          </a:p>
          <a:p>
            <a:pPr marL="585787" lvl="1" indent="-285750" algn="r" rt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נקודות של קורסי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בחירה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2" descr="לוגו הטכניון - paamonim">
            <a:extLst>
              <a:ext uri="{FF2B5EF4-FFF2-40B4-BE49-F238E27FC236}">
                <a16:creationId xmlns:a16="http://schemas.microsoft.com/office/drawing/2014/main" id="{073EF2C1-42A2-4931-88E5-E96B0178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12">
            <a:extLst>
              <a:ext uri="{FF2B5EF4-FFF2-40B4-BE49-F238E27FC236}">
                <a16:creationId xmlns:a16="http://schemas.microsoft.com/office/drawing/2014/main" id="{93255185-C348-4C52-9809-0A2AF46ABD66}"/>
              </a:ext>
            </a:extLst>
          </p:cNvPr>
          <p:cNvSpPr/>
          <p:nvPr/>
        </p:nvSpPr>
        <p:spPr>
          <a:xfrm>
            <a:off x="14381620" y="4125043"/>
            <a:ext cx="1975620" cy="169020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C5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Hexagon 4">
            <a:extLst>
              <a:ext uri="{FF2B5EF4-FFF2-40B4-BE49-F238E27FC236}">
                <a16:creationId xmlns:a16="http://schemas.microsoft.com/office/drawing/2014/main" id="{C78D1C40-B2A0-402C-8E78-6B70E8280AD0}"/>
              </a:ext>
            </a:extLst>
          </p:cNvPr>
          <p:cNvSpPr txBox="1"/>
          <p:nvPr/>
        </p:nvSpPr>
        <p:spPr>
          <a:xfrm>
            <a:off x="14722303" y="4435390"/>
            <a:ext cx="1294254" cy="984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marL="0" marR="0" lvl="0" indent="0" algn="ctr" defTabSz="6223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D4A029"/>
                </a:solidFill>
                <a:effectLst/>
                <a:uLnTx/>
                <a:uFillTx/>
                <a:latin typeface="David" pitchFamily="34" charset="-79"/>
                <a:ea typeface="+mn-ea"/>
                <a:cs typeface="Arial" panose="020B0604020202020204" pitchFamily="34" charset="0"/>
              </a:rPr>
              <a:t>הקמת מיזמים טכנולוגיים 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D4A029"/>
              </a:solidFill>
              <a:effectLst/>
              <a:uLnTx/>
              <a:uFillTx/>
              <a:latin typeface="Arial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5AB5C0F-81C0-41B3-8C91-DBE277732548}"/>
              </a:ext>
            </a:extLst>
          </p:cNvPr>
          <p:cNvGrpSpPr/>
          <p:nvPr/>
        </p:nvGrpSpPr>
        <p:grpSpPr>
          <a:xfrm>
            <a:off x="16048188" y="3199982"/>
            <a:ext cx="1975620" cy="1690201"/>
            <a:chOff x="1152127" y="779206"/>
            <a:chExt cx="1401089" cy="1202673"/>
          </a:xfrm>
        </p:grpSpPr>
        <p:sp>
          <p:nvSpPr>
            <p:cNvPr id="9" name="Hexagon 5">
              <a:extLst>
                <a:ext uri="{FF2B5EF4-FFF2-40B4-BE49-F238E27FC236}">
                  <a16:creationId xmlns:a16="http://schemas.microsoft.com/office/drawing/2014/main" id="{860AD50A-00B5-488E-A66D-0247ABC2C465}"/>
                </a:ext>
              </a:extLst>
            </p:cNvPr>
            <p:cNvSpPr/>
            <p:nvPr/>
          </p:nvSpPr>
          <p:spPr>
            <a:xfrm>
              <a:off x="1152127" y="779206"/>
              <a:ext cx="1401089" cy="12026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1C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395CA427-2A26-48EA-A907-A575979DD529}"/>
                </a:ext>
              </a:extLst>
            </p:cNvPr>
            <p:cNvSpPr txBox="1"/>
            <p:nvPr/>
          </p:nvSpPr>
          <p:spPr>
            <a:xfrm>
              <a:off x="1322879" y="956102"/>
              <a:ext cx="1059586" cy="848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>
                  <a:solidFill>
                    <a:srgbClr val="D4A029"/>
                  </a:solidFill>
                  <a:latin typeface="David" pitchFamily="34" charset="-79"/>
                  <a:cs typeface="+mn-cs"/>
                </a:rPr>
                <a:t>ניהול ארגונים</a:t>
              </a:r>
            </a:p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solidFill>
                    <a:srgbClr val="D4A029"/>
                  </a:solidFill>
                  <a:latin typeface="David" pitchFamily="34" charset="-79"/>
                  <a:ea typeface="Arial" charset="0"/>
                </a:rPr>
                <a:t>במדעי החיים</a:t>
              </a:r>
              <a:endParaRPr lang="he-IL" sz="2400" b="1" kern="1200" dirty="0">
                <a:solidFill>
                  <a:srgbClr val="D4A029"/>
                </a:solidFill>
                <a:latin typeface="Arial" charset="0"/>
                <a:ea typeface="Arial" charset="0"/>
                <a:cs typeface="+mn-cs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249AFCBA-7715-4E6E-A091-2A56E47D20BD}"/>
              </a:ext>
            </a:extLst>
          </p:cNvPr>
          <p:cNvGrpSpPr/>
          <p:nvPr/>
        </p:nvGrpSpPr>
        <p:grpSpPr>
          <a:xfrm>
            <a:off x="14413251" y="2354882"/>
            <a:ext cx="1975620" cy="1690201"/>
            <a:chOff x="1152127" y="779206"/>
            <a:chExt cx="1401089" cy="1202673"/>
          </a:xfrm>
        </p:grpSpPr>
        <p:sp>
          <p:nvSpPr>
            <p:cNvPr id="12" name="Hexagon 7">
              <a:extLst>
                <a:ext uri="{FF2B5EF4-FFF2-40B4-BE49-F238E27FC236}">
                  <a16:creationId xmlns:a16="http://schemas.microsoft.com/office/drawing/2014/main" id="{3002B12A-A892-4203-8305-7DC930F98C00}"/>
                </a:ext>
              </a:extLst>
            </p:cNvPr>
            <p:cNvSpPr/>
            <p:nvPr/>
          </p:nvSpPr>
          <p:spPr>
            <a:xfrm>
              <a:off x="1152127" y="779206"/>
              <a:ext cx="1401089" cy="12026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1C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>
              <a:extLst>
                <a:ext uri="{FF2B5EF4-FFF2-40B4-BE49-F238E27FC236}">
                  <a16:creationId xmlns:a16="http://schemas.microsoft.com/office/drawing/2014/main" id="{7BD49BC0-955D-45E4-B29C-1482A308A771}"/>
                </a:ext>
              </a:extLst>
            </p:cNvPr>
            <p:cNvSpPr txBox="1"/>
            <p:nvPr/>
          </p:nvSpPr>
          <p:spPr>
            <a:xfrm>
              <a:off x="1273298" y="999087"/>
              <a:ext cx="1102240" cy="826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>
                  <a:solidFill>
                    <a:srgbClr val="D4A029"/>
                  </a:solidFill>
                  <a:latin typeface="David" pitchFamily="34" charset="-79"/>
                  <a:cs typeface="+mn-cs"/>
                </a:rPr>
                <a:t>ניהול יזמות </a:t>
              </a:r>
              <a:r>
                <a:rPr lang="he-IL" sz="2400" b="1" kern="1200" dirty="0">
                  <a:solidFill>
                    <a:srgbClr val="D4A029"/>
                  </a:solidFill>
                  <a:latin typeface="Arial" charset="0"/>
                  <a:ea typeface="Arial" charset="0"/>
                  <a:cs typeface="+mn-cs"/>
                </a:rPr>
                <a:t>וחדשנות</a:t>
              </a:r>
            </a:p>
          </p:txBody>
        </p:sp>
      </p:grpSp>
      <p:sp>
        <p:nvSpPr>
          <p:cNvPr id="17" name="Hexagon 12">
            <a:extLst>
              <a:ext uri="{FF2B5EF4-FFF2-40B4-BE49-F238E27FC236}">
                <a16:creationId xmlns:a16="http://schemas.microsoft.com/office/drawing/2014/main" id="{6B578A69-BC8A-4167-8732-3C3582BA9749}"/>
              </a:ext>
            </a:extLst>
          </p:cNvPr>
          <p:cNvSpPr/>
          <p:nvPr/>
        </p:nvSpPr>
        <p:spPr>
          <a:xfrm>
            <a:off x="16153562" y="1444569"/>
            <a:ext cx="1975620" cy="169020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C5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Hexagon 4">
            <a:extLst>
              <a:ext uri="{FF2B5EF4-FFF2-40B4-BE49-F238E27FC236}">
                <a16:creationId xmlns:a16="http://schemas.microsoft.com/office/drawing/2014/main" id="{36FFFBF8-080F-4F95-A29A-2EC2252ED13B}"/>
              </a:ext>
            </a:extLst>
          </p:cNvPr>
          <p:cNvSpPr txBox="1"/>
          <p:nvPr/>
        </p:nvSpPr>
        <p:spPr>
          <a:xfrm>
            <a:off x="16410159" y="1797468"/>
            <a:ext cx="1294254" cy="984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marL="0" marR="0" lvl="0" indent="0" algn="ctr" defTabSz="6223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D4A029"/>
                </a:solidFill>
                <a:effectLst/>
                <a:uLnTx/>
                <a:uFillTx/>
                <a:latin typeface="David" pitchFamily="34" charset="-79"/>
                <a:ea typeface="+mn-ea"/>
                <a:cs typeface="Arial" panose="020B0604020202020204" pitchFamily="34" charset="0"/>
              </a:rPr>
              <a:t>ניהול נתוני עתק ובינה עסקית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D4A029"/>
              </a:solidFill>
              <a:effectLst/>
              <a:uLnTx/>
              <a:uFillTx/>
              <a:latin typeface="Arial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4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9AD8C-4C18-4C62-A8FA-BDCCD36BC20F}"/>
              </a:ext>
            </a:extLst>
          </p:cNvPr>
          <p:cNvSpPr/>
          <p:nvPr/>
        </p:nvSpPr>
        <p:spPr>
          <a:xfrm>
            <a:off x="3805084" y="2449555"/>
            <a:ext cx="106295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en-US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e-IL" sz="2400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rgbClr val="001C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ניתן ללמוד בתכנית הכללית או להתמחות באחד מארבעת המסלולים המוצעים:</a:t>
            </a:r>
          </a:p>
          <a:p>
            <a:pPr algn="r" rtl="1">
              <a:spcAft>
                <a:spcPts val="0"/>
              </a:spcAft>
            </a:pPr>
            <a:endParaRPr lang="en-US" sz="3200" dirty="0">
              <a:solidFill>
                <a:srgbClr val="001C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he-IL" sz="3200" b="1" dirty="0">
                <a:solidFill>
                  <a:srgbClr val="00C3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he-IL" sz="3200" b="1" dirty="0">
                <a:solidFill>
                  <a:srgbClr val="D4A0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ניהול נתוני עתק ובינה עסקית</a:t>
            </a:r>
            <a:endParaRPr lang="en-US" sz="3200" b="1" dirty="0">
              <a:solidFill>
                <a:srgbClr val="001C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he-IL" sz="3200" b="1" dirty="0">
                <a:solidFill>
                  <a:srgbClr val="00C3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he-IL" sz="3200" b="1" dirty="0">
                <a:solidFill>
                  <a:srgbClr val="D4A0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ניהול יזמות וחדשנות </a:t>
            </a:r>
          </a:p>
          <a:p>
            <a:pPr algn="r" rtl="1">
              <a:spcAft>
                <a:spcPts val="0"/>
              </a:spcAft>
            </a:pPr>
            <a:r>
              <a:rPr lang="he-IL" sz="3200" b="1" dirty="0">
                <a:solidFill>
                  <a:srgbClr val="00C3B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ניהול ארגונים במדעי החיים 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r" rtl="1">
              <a:spcAft>
                <a:spcPts val="0"/>
              </a:spcAft>
            </a:pPr>
            <a:r>
              <a:rPr lang="he-IL" sz="3200" dirty="0">
                <a:solidFill>
                  <a:srgbClr val="00C3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he-IL" sz="3200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סטרטאפ </a:t>
            </a:r>
            <a:r>
              <a:rPr lang="en-US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MBA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ע"ש דוד עזריאלי</a:t>
            </a:r>
          </a:p>
          <a:p>
            <a:pPr algn="r" rtl="1">
              <a:spcAft>
                <a:spcPts val="0"/>
              </a:spcAft>
            </a:pPr>
            <a:endParaRPr lang="en-US" sz="3200" dirty="0">
              <a:solidFill>
                <a:srgbClr val="001C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על מנת להתמחות במסלול ספציפי יש לבחור לפחות 4 קורסי בחירה מתוך המסלול (ראו בדף הבא פירוט קורסים). </a:t>
            </a:r>
          </a:p>
          <a:p>
            <a:pPr algn="r" rtl="1">
              <a:spcAft>
                <a:spcPts val="0"/>
              </a:spcAft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קורסים אלה יחושבו כ- 8 נק' מתוך 20 נק' הבחירה הנדרשות בתוכנית. </a:t>
            </a:r>
          </a:p>
          <a:p>
            <a:pPr algn="r" rtl="1">
              <a:spcAft>
                <a:spcPts val="0"/>
              </a:spcAft>
            </a:pP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בכל מסלול הסטודנטים ידרשו להשתתף בפרויקט בתחום ההתמחות של המסלול  (5יח' לימוד חובה). </a:t>
            </a:r>
          </a:p>
          <a:p>
            <a:pPr algn="r" rtl="1">
              <a:spcAft>
                <a:spcPts val="0"/>
              </a:spcAft>
            </a:pPr>
            <a:endParaRPr lang="he-IL" sz="3200" dirty="0">
              <a:solidFill>
                <a:srgbClr val="001C5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מלבן 3">
            <a:extLst>
              <a:ext uri="{FF2B5EF4-FFF2-40B4-BE49-F238E27FC236}">
                <a16:creationId xmlns:a16="http://schemas.microsoft.com/office/drawing/2014/main" id="{C715360A-BF28-4CCA-8097-F9186E5C9D1C}"/>
              </a:ext>
            </a:extLst>
          </p:cNvPr>
          <p:cNvSpPr/>
          <p:nvPr/>
        </p:nvSpPr>
        <p:spPr>
          <a:xfrm>
            <a:off x="8102763" y="1226251"/>
            <a:ext cx="6275245" cy="769441"/>
          </a:xfrm>
          <a:prstGeom prst="rect">
            <a:avLst/>
          </a:prstGeom>
          <a:solidFill>
            <a:srgbClr val="009999"/>
          </a:solidFill>
          <a:ln>
            <a:solidFill>
              <a:srgbClr val="00C3B4"/>
            </a:solidFill>
          </a:ln>
          <a:effectLst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מסלולי התמחות</a:t>
            </a:r>
          </a:p>
        </p:txBody>
      </p:sp>
      <p:pic>
        <p:nvPicPr>
          <p:cNvPr id="8" name="Picture 2" descr="לוגו הטכניון - paamonim">
            <a:extLst>
              <a:ext uri="{FF2B5EF4-FFF2-40B4-BE49-F238E27FC236}">
                <a16:creationId xmlns:a16="http://schemas.microsoft.com/office/drawing/2014/main" id="{8BC84EA7-0DB2-4A4F-9711-AA5C6314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" y="334113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12">
            <a:extLst>
              <a:ext uri="{FF2B5EF4-FFF2-40B4-BE49-F238E27FC236}">
                <a16:creationId xmlns:a16="http://schemas.microsoft.com/office/drawing/2014/main" id="{95CF9522-9A0D-4171-BACE-4CC410EA52E9}"/>
              </a:ext>
            </a:extLst>
          </p:cNvPr>
          <p:cNvSpPr/>
          <p:nvPr/>
        </p:nvSpPr>
        <p:spPr>
          <a:xfrm>
            <a:off x="14750328" y="3830083"/>
            <a:ext cx="1975620" cy="169020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C5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Hexagon 4">
            <a:extLst>
              <a:ext uri="{FF2B5EF4-FFF2-40B4-BE49-F238E27FC236}">
                <a16:creationId xmlns:a16="http://schemas.microsoft.com/office/drawing/2014/main" id="{2698838E-CDF7-4366-A858-92A557DB46DC}"/>
              </a:ext>
            </a:extLst>
          </p:cNvPr>
          <p:cNvSpPr txBox="1"/>
          <p:nvPr/>
        </p:nvSpPr>
        <p:spPr>
          <a:xfrm>
            <a:off x="15091011" y="4140430"/>
            <a:ext cx="1294254" cy="984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marL="0" marR="0" lvl="0" indent="0" algn="ctr" defTabSz="6223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D4A029"/>
                </a:solidFill>
                <a:effectLst/>
                <a:uLnTx/>
                <a:uFillTx/>
                <a:latin typeface="David" pitchFamily="34" charset="-79"/>
                <a:ea typeface="+mn-ea"/>
                <a:cs typeface="Arial" panose="020B0604020202020204" pitchFamily="34" charset="0"/>
              </a:rPr>
              <a:t>הקמת מיזמים טכנולוגיים 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D4A029"/>
              </a:solidFill>
              <a:effectLst/>
              <a:uLnTx/>
              <a:uFillTx/>
              <a:latin typeface="Arial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EB7D6B64-0293-4DD4-BEEB-8725672BF9EE}"/>
              </a:ext>
            </a:extLst>
          </p:cNvPr>
          <p:cNvGrpSpPr/>
          <p:nvPr/>
        </p:nvGrpSpPr>
        <p:grpSpPr>
          <a:xfrm>
            <a:off x="16416896" y="2860777"/>
            <a:ext cx="1975620" cy="1690201"/>
            <a:chOff x="1152127" y="779206"/>
            <a:chExt cx="1401089" cy="1202673"/>
          </a:xfrm>
        </p:grpSpPr>
        <p:sp>
          <p:nvSpPr>
            <p:cNvPr id="11" name="Hexagon 5">
              <a:extLst>
                <a:ext uri="{FF2B5EF4-FFF2-40B4-BE49-F238E27FC236}">
                  <a16:creationId xmlns:a16="http://schemas.microsoft.com/office/drawing/2014/main" id="{A8F24AAB-7F87-4DD5-B61B-97D569A9A8F3}"/>
                </a:ext>
              </a:extLst>
            </p:cNvPr>
            <p:cNvSpPr/>
            <p:nvPr/>
          </p:nvSpPr>
          <p:spPr>
            <a:xfrm>
              <a:off x="1152127" y="779206"/>
              <a:ext cx="1401089" cy="12026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1C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>
              <a:extLst>
                <a:ext uri="{FF2B5EF4-FFF2-40B4-BE49-F238E27FC236}">
                  <a16:creationId xmlns:a16="http://schemas.microsoft.com/office/drawing/2014/main" id="{04FC92E5-9605-497B-A059-72584FF29818}"/>
                </a:ext>
              </a:extLst>
            </p:cNvPr>
            <p:cNvSpPr txBox="1"/>
            <p:nvPr/>
          </p:nvSpPr>
          <p:spPr>
            <a:xfrm>
              <a:off x="1322879" y="956102"/>
              <a:ext cx="1059586" cy="848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>
                  <a:solidFill>
                    <a:srgbClr val="D4A029"/>
                  </a:solidFill>
                  <a:latin typeface="David" pitchFamily="34" charset="-79"/>
                  <a:cs typeface="+mn-cs"/>
                </a:rPr>
                <a:t>ניהול ארגונים</a:t>
              </a:r>
            </a:p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solidFill>
                    <a:srgbClr val="D4A029"/>
                  </a:solidFill>
                  <a:latin typeface="David" pitchFamily="34" charset="-79"/>
                  <a:ea typeface="Arial" charset="0"/>
                </a:rPr>
                <a:t>במדעי החיים</a:t>
              </a:r>
              <a:endParaRPr lang="he-IL" sz="2400" b="1" kern="1200" dirty="0">
                <a:solidFill>
                  <a:srgbClr val="D4A029"/>
                </a:solidFill>
                <a:latin typeface="Arial" charset="0"/>
                <a:ea typeface="Arial" charset="0"/>
                <a:cs typeface="+mn-cs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CB9A433E-D85A-4909-8F88-1D0E3F574FCC}"/>
              </a:ext>
            </a:extLst>
          </p:cNvPr>
          <p:cNvGrpSpPr/>
          <p:nvPr/>
        </p:nvGrpSpPr>
        <p:grpSpPr>
          <a:xfrm>
            <a:off x="14781959" y="2059922"/>
            <a:ext cx="1975620" cy="1690201"/>
            <a:chOff x="1152127" y="779206"/>
            <a:chExt cx="1401089" cy="1202673"/>
          </a:xfrm>
        </p:grpSpPr>
        <p:sp>
          <p:nvSpPr>
            <p:cNvPr id="14" name="Hexagon 7">
              <a:extLst>
                <a:ext uri="{FF2B5EF4-FFF2-40B4-BE49-F238E27FC236}">
                  <a16:creationId xmlns:a16="http://schemas.microsoft.com/office/drawing/2014/main" id="{D07A2061-F254-47E7-AE12-A642DF58EB43}"/>
                </a:ext>
              </a:extLst>
            </p:cNvPr>
            <p:cNvSpPr/>
            <p:nvPr/>
          </p:nvSpPr>
          <p:spPr>
            <a:xfrm>
              <a:off x="1152127" y="779206"/>
              <a:ext cx="1401089" cy="12026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1C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F18B1D50-3396-4367-BF55-5D827FA33961}"/>
                </a:ext>
              </a:extLst>
            </p:cNvPr>
            <p:cNvSpPr txBox="1"/>
            <p:nvPr/>
          </p:nvSpPr>
          <p:spPr>
            <a:xfrm>
              <a:off x="1273298" y="999087"/>
              <a:ext cx="1102240" cy="826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>
                  <a:solidFill>
                    <a:srgbClr val="D4A029"/>
                  </a:solidFill>
                  <a:latin typeface="David" pitchFamily="34" charset="-79"/>
                  <a:cs typeface="+mn-cs"/>
                </a:rPr>
                <a:t>ניהול יזמות </a:t>
              </a:r>
              <a:r>
                <a:rPr lang="he-IL" sz="2400" b="1" kern="1200" dirty="0">
                  <a:solidFill>
                    <a:srgbClr val="D4A029"/>
                  </a:solidFill>
                  <a:latin typeface="Arial" charset="0"/>
                  <a:ea typeface="Arial" charset="0"/>
                  <a:cs typeface="+mn-cs"/>
                </a:rPr>
                <a:t>וחדשנות</a:t>
              </a:r>
            </a:p>
          </p:txBody>
        </p:sp>
      </p:grpSp>
      <p:sp>
        <p:nvSpPr>
          <p:cNvPr id="16" name="Hexagon 12">
            <a:extLst>
              <a:ext uri="{FF2B5EF4-FFF2-40B4-BE49-F238E27FC236}">
                <a16:creationId xmlns:a16="http://schemas.microsoft.com/office/drawing/2014/main" id="{FE890F43-E1C3-4D9F-BA74-D273507CDBEB}"/>
              </a:ext>
            </a:extLst>
          </p:cNvPr>
          <p:cNvSpPr/>
          <p:nvPr/>
        </p:nvSpPr>
        <p:spPr>
          <a:xfrm>
            <a:off x="16522270" y="1149609"/>
            <a:ext cx="1975620" cy="169020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C5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Hexagon 4">
            <a:extLst>
              <a:ext uri="{FF2B5EF4-FFF2-40B4-BE49-F238E27FC236}">
                <a16:creationId xmlns:a16="http://schemas.microsoft.com/office/drawing/2014/main" id="{6045E6BB-97BD-4329-B019-970B9770F03A}"/>
              </a:ext>
            </a:extLst>
          </p:cNvPr>
          <p:cNvSpPr txBox="1"/>
          <p:nvPr/>
        </p:nvSpPr>
        <p:spPr>
          <a:xfrm>
            <a:off x="16778867" y="1502508"/>
            <a:ext cx="1294254" cy="984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marL="0" marR="0" lvl="0" indent="0" algn="ctr" defTabSz="6223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D4A029"/>
                </a:solidFill>
                <a:effectLst/>
                <a:uLnTx/>
                <a:uFillTx/>
                <a:latin typeface="David" pitchFamily="34" charset="-79"/>
                <a:ea typeface="+mn-ea"/>
                <a:cs typeface="Arial" panose="020B0604020202020204" pitchFamily="34" charset="0"/>
              </a:rPr>
              <a:t>ניהול נתוני עתק ובינה עסקית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D4A029"/>
              </a:solidFill>
              <a:effectLst/>
              <a:uLnTx/>
              <a:uFillTx/>
              <a:latin typeface="Arial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522F7-417A-4690-9D24-736732DF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997" y="2840384"/>
            <a:ext cx="3405220" cy="90268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התכנית הכללית</a:t>
            </a:r>
          </a:p>
        </p:txBody>
      </p:sp>
      <p:sp>
        <p:nvSpPr>
          <p:cNvPr id="3" name="כותרת 3">
            <a:extLst>
              <a:ext uri="{FF2B5EF4-FFF2-40B4-BE49-F238E27FC236}">
                <a16:creationId xmlns:a16="http://schemas.microsoft.com/office/drawing/2014/main" id="{3524589D-D811-483A-BD72-B11BC726E710}"/>
              </a:ext>
            </a:extLst>
          </p:cNvPr>
          <p:cNvSpPr txBox="1">
            <a:spLocks/>
          </p:cNvSpPr>
          <p:nvPr/>
        </p:nvSpPr>
        <p:spPr>
          <a:xfrm>
            <a:off x="4983775" y="1412452"/>
            <a:ext cx="7848921" cy="646331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  <a:miter lim="800000"/>
            <a:headEnd/>
            <a:tailEnd/>
          </a:ln>
        </p:spPr>
        <p:txBody>
          <a:bodyPr wrap="square" rtlCol="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>
              <a:buClr>
                <a:schemeClr val="accent6">
                  <a:lumMod val="75000"/>
                </a:schemeClr>
              </a:buClr>
              <a:defRPr/>
            </a:pPr>
            <a:r>
              <a:rPr lang="he-IL" sz="36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תכנית כללית וארבעה מסלולים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55C8E-0292-48EC-819A-21DC5096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00" y="4882906"/>
            <a:ext cx="3014218" cy="5604200"/>
          </a:xfrm>
          <a:prstGeom prst="rect">
            <a:avLst/>
          </a:prstGeom>
          <a:noFill/>
          <a:ln w="9525">
            <a:solidFill>
              <a:srgbClr val="00C3B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4: </a:t>
            </a:r>
            <a:endParaRPr lang="he-IL" sz="3200" b="1" dirty="0">
              <a:solidFill>
                <a:srgbClr val="0721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במדעי החיים</a:t>
            </a:r>
            <a:endParaRPr lang="en-US" sz="3200" dirty="0">
              <a:solidFill>
                <a:srgbClr val="0721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e-I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e-I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הכשרה ניהולית להובלת ארגונים ומיזמים בתחום מדעי החיים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3DB16-6B73-4BF9-8473-3E3C424A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420" y="4853409"/>
            <a:ext cx="3054843" cy="5558952"/>
          </a:xfrm>
          <a:prstGeom prst="rect">
            <a:avLst/>
          </a:prstGeom>
          <a:noFill/>
          <a:ln w="9525">
            <a:solidFill>
              <a:srgbClr val="00C3B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2: </a:t>
            </a: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ניהול יזמות וחדשנות</a:t>
            </a:r>
            <a:endParaRPr lang="en-US" sz="3200" b="1" dirty="0">
              <a:solidFill>
                <a:srgbClr val="0721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מכשיר מנהלים לקידום יזמות וחדשנות בארגונים בסביבות דינמיות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FD0B4-5D11-4569-9A28-1BDF0F82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749" y="4897655"/>
            <a:ext cx="3163823" cy="5499959"/>
          </a:xfrm>
          <a:prstGeom prst="rect">
            <a:avLst/>
          </a:prstGeom>
          <a:noFill/>
          <a:ln w="9525">
            <a:solidFill>
              <a:srgbClr val="00C3B4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1: </a:t>
            </a: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נתוני עתק</a:t>
            </a:r>
            <a:r>
              <a:rPr lang="en-US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ובינה עסקית</a:t>
            </a:r>
            <a:endParaRPr lang="en-US" sz="3200" b="1" dirty="0">
              <a:solidFill>
                <a:srgbClr val="0721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מתמקד בניהול והפקת תובנות מהמידע הענק שצוברים ארגונים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C7873B-2A1E-4FD5-B5A1-E7899D612520}"/>
              </a:ext>
            </a:extLst>
          </p:cNvPr>
          <p:cNvCxnSpPr>
            <a:cxnSpLocks/>
          </p:cNvCxnSpPr>
          <p:nvPr/>
        </p:nvCxnSpPr>
        <p:spPr>
          <a:xfrm>
            <a:off x="9906000" y="3797931"/>
            <a:ext cx="2429256" cy="1011823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5ADE21-4D3A-46DF-9B98-F989D1781812}"/>
              </a:ext>
            </a:extLst>
          </p:cNvPr>
          <p:cNvCxnSpPr>
            <a:cxnSpLocks/>
          </p:cNvCxnSpPr>
          <p:nvPr/>
        </p:nvCxnSpPr>
        <p:spPr>
          <a:xfrm>
            <a:off x="8922327" y="3797931"/>
            <a:ext cx="304800" cy="98121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E36DC-C2EA-4904-AE84-5FFACAFEC81E}"/>
              </a:ext>
            </a:extLst>
          </p:cNvPr>
          <p:cNvCxnSpPr>
            <a:cxnSpLocks/>
          </p:cNvCxnSpPr>
          <p:nvPr/>
        </p:nvCxnSpPr>
        <p:spPr>
          <a:xfrm flipH="1">
            <a:off x="2687782" y="3797931"/>
            <a:ext cx="4585855" cy="1011813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3C3C28-EF17-4DF5-AC38-D1F2368021AB}"/>
              </a:ext>
            </a:extLst>
          </p:cNvPr>
          <p:cNvSpPr txBox="1"/>
          <p:nvPr/>
        </p:nvSpPr>
        <p:spPr>
          <a:xfrm>
            <a:off x="14558192" y="5174076"/>
            <a:ext cx="3943800" cy="5016758"/>
          </a:xfrm>
          <a:prstGeom prst="rect">
            <a:avLst/>
          </a:prstGeom>
          <a:noFill/>
          <a:ln w="19050">
            <a:solidFill>
              <a:srgbClr val="00C3B4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u="sng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דרישות הלימוד 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סה"כ 50 נק' אקדמיות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מתוכן:</a:t>
            </a:r>
            <a:r>
              <a:rPr lang="en-US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נק' חובה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נק' בחירה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מתוכן: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נקודות התמחות במסלול </a:t>
            </a:r>
          </a:p>
          <a:p>
            <a:pPr algn="r" rtl="1"/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פרויקט במסלול כחלק </a:t>
            </a:r>
            <a:r>
              <a:rPr lang="he-IL" sz="32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מנק</a:t>
            </a:r>
            <a:r>
              <a:rPr lang="he-IL" sz="32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החובה</a:t>
            </a:r>
            <a:endParaRPr lang="en-US" sz="32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F3E1B-5FE4-46F4-A871-796AC3AF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336" y="4829014"/>
            <a:ext cx="3657022" cy="5599098"/>
          </a:xfrm>
          <a:prstGeom prst="rect">
            <a:avLst/>
          </a:prstGeom>
          <a:noFill/>
          <a:ln w="9525">
            <a:solidFill>
              <a:srgbClr val="00C3B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3: </a:t>
            </a:r>
          </a:p>
          <a:p>
            <a:pPr algn="ctr"/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עזריאלי סטרטאפ </a:t>
            </a:r>
          </a:p>
          <a:p>
            <a:pPr algn="ctr"/>
            <a:r>
              <a:rPr lang="en-US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endParaRPr lang="en-US" sz="3200" dirty="0">
              <a:solidFill>
                <a:srgbClr val="0721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e-IL" sz="3200" b="1" dirty="0">
              <a:solidFill>
                <a:srgbClr val="0721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32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פיתוח חשיבה יזמית ויכולות בפתרון בעיות והבנה בהקמת חברות הזנק.</a:t>
            </a:r>
          </a:p>
          <a:p>
            <a:pPr algn="r" rtl="1"/>
            <a:r>
              <a:rPr lang="he-IL" sz="28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(העשרה במסגרת  </a:t>
            </a:r>
            <a:r>
              <a:rPr lang="en-US" sz="28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lang="he-IL" sz="28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e-IL" sz="2800" b="1" dirty="0">
                <a:solidFill>
                  <a:srgbClr val="072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מובילה דר' שרה לב</a:t>
            </a:r>
          </a:p>
          <a:p>
            <a:pPr algn="r" rtl="1"/>
            <a:endParaRPr lang="he-I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F0890BF7-9506-40C0-A95E-EE7F064D4B21}"/>
              </a:ext>
            </a:extLst>
          </p:cNvPr>
          <p:cNvCxnSpPr>
            <a:cxnSpLocks/>
          </p:cNvCxnSpPr>
          <p:nvPr/>
        </p:nvCxnSpPr>
        <p:spPr>
          <a:xfrm flipH="1">
            <a:off x="6876289" y="3797931"/>
            <a:ext cx="914400" cy="1011813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לוגו הטכניון - paamonim">
            <a:extLst>
              <a:ext uri="{FF2B5EF4-FFF2-40B4-BE49-F238E27FC236}">
                <a16:creationId xmlns:a16="http://schemas.microsoft.com/office/drawing/2014/main" id="{F0B59D2C-62D8-4C7C-AF22-91D7E61C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8" y="369005"/>
            <a:ext cx="2833975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ont-edu.technion.ac.il/wp-content/uploads/2020/05/SaraLev-156x156.jpg">
            <a:extLst>
              <a:ext uri="{FF2B5EF4-FFF2-40B4-BE49-F238E27FC236}">
                <a16:creationId xmlns:a16="http://schemas.microsoft.com/office/drawing/2014/main" id="{03DF4F71-D65E-4018-A4FA-B1A38651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6" y="9645956"/>
            <a:ext cx="737624" cy="7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סוג עץ">
  <a:themeElements>
    <a:clrScheme name="סוג עץ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סוג עץ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סוג עץ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0C6A67711C447999C37035F806510" ma:contentTypeVersion="14" ma:contentTypeDescription="Create a new document." ma:contentTypeScope="" ma:versionID="65aca9359cc132ac96381cf621e1d418">
  <xsd:schema xmlns:xsd="http://www.w3.org/2001/XMLSchema" xmlns:xs="http://www.w3.org/2001/XMLSchema" xmlns:p="http://schemas.microsoft.com/office/2006/metadata/properties" xmlns:ns3="cf36331d-c4d3-4ff4-9401-7575eae3786f" xmlns:ns4="30373f25-1501-4dc4-914f-7f61d779dcab" targetNamespace="http://schemas.microsoft.com/office/2006/metadata/properties" ma:root="true" ma:fieldsID="b22ee161b5c13ea477a51151104ea6b7" ns3:_="" ns4:_="">
    <xsd:import namespace="cf36331d-c4d3-4ff4-9401-7575eae3786f"/>
    <xsd:import namespace="30373f25-1501-4dc4-914f-7f61d779dc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6331d-c4d3-4ff4-9401-7575eae378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73f25-1501-4dc4-914f-7f61d779d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7CBFA-4105-483B-9097-B493083B525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F3B7F91-50F6-46D1-B070-D623F47DC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7EAF9-A8A4-4FCE-B3F7-BDE407BC7D2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f36331d-c4d3-4ff4-9401-7575eae3786f"/>
    <ds:schemaRef ds:uri="30373f25-1501-4dc4-914f-7f61d779dc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622</TotalTime>
  <Words>1685</Words>
  <Application>Microsoft Office PowerPoint</Application>
  <PresentationFormat>Custom</PresentationFormat>
  <Paragraphs>365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סוג עץ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העל של האירוע או המצגת</dc:title>
  <dc:creator>Giora Meisler</dc:creator>
  <cp:lastModifiedBy>eva zlobinsky</cp:lastModifiedBy>
  <cp:revision>87</cp:revision>
  <dcterms:created xsi:type="dcterms:W3CDTF">2018-10-16T18:19:46Z</dcterms:created>
  <dcterms:modified xsi:type="dcterms:W3CDTF">2022-03-21T14:59:34Z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0x010100DD50C6A67711C447999C37035F806510</vt:lpwstr>
  </property>
</Properties>
</file>